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25"/>
  </p:notesMasterIdLst>
  <p:sldIdLst>
    <p:sldId id="256" r:id="rId3"/>
    <p:sldId id="257" r:id="rId4"/>
    <p:sldId id="258" r:id="rId5"/>
    <p:sldId id="259" r:id="rId6"/>
    <p:sldId id="268" r:id="rId7"/>
    <p:sldId id="267" r:id="rId8"/>
    <p:sldId id="270" r:id="rId9"/>
    <p:sldId id="260" r:id="rId10"/>
    <p:sldId id="269" r:id="rId11"/>
    <p:sldId id="261" r:id="rId12"/>
    <p:sldId id="262" r:id="rId13"/>
    <p:sldId id="263" r:id="rId14"/>
    <p:sldId id="271" r:id="rId15"/>
    <p:sldId id="272" r:id="rId16"/>
    <p:sldId id="274" r:id="rId17"/>
    <p:sldId id="275" r:id="rId18"/>
    <p:sldId id="265" r:id="rId19"/>
    <p:sldId id="273" r:id="rId20"/>
    <p:sldId id="266" r:id="rId21"/>
    <p:sldId id="277" r:id="rId22"/>
    <p:sldId id="264" r:id="rId23"/>
    <p:sldId id="276" r:id="rId24"/>
  </p:sldIdLst>
  <p:sldSz cx="9144000" cy="5143500" type="screen16x9"/>
  <p:notesSz cx="6858000" cy="9144000"/>
  <p:embeddedFontLst>
    <p:embeddedFont>
      <p:font typeface="Montserrat" pitchFamily="2" charset="77"/>
      <p:regular r:id="rId26"/>
      <p:bold r:id="rId27"/>
      <p:italic r:id="rId28"/>
      <p:boldItalic r:id="rId29"/>
    </p:embeddedFont>
    <p:embeddedFont>
      <p:font typeface="Montserrat Black" panose="020F0502020204030204" pitchFamily="34" charset="0"/>
      <p:bold r:id="rId30"/>
      <p:italic r:id="rId31"/>
      <p:boldItalic r:id="rId32"/>
    </p:embeddedFont>
    <p:embeddedFont>
      <p:font typeface="Montserrat ExtraBold" panose="020F0502020204030204" pitchFamily="34" charset="0"/>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4"/>
    <p:restoredTop sz="94653"/>
  </p:normalViewPr>
  <p:slideViewPr>
    <p:cSldViewPr snapToGrid="0">
      <p:cViewPr varScale="1">
        <p:scale>
          <a:sx n="124" d="100"/>
          <a:sy n="124" d="100"/>
        </p:scale>
        <p:origin x="176" y="6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9b7aec509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9b7aec509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0674348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0674348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0aeea1a2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0aeea1a2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00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80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994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aeea1a2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aeea1a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289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06743487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0674348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9b31c9a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9b31c9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16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9b31c9a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9b31c9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06743487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06743487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9b31c9a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9b31c9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787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9b7aec509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9b7aec509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9b7aec509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9b7aec509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865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0674348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0674348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20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3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98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06743487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06743487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aeea1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aeea1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401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1" name="Google Shape;11;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2" name="Google Shape;12;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pic>
        <p:nvPicPr>
          <p:cNvPr id="13" name="Google Shape;13;p2"/>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11"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8" name="Google Shape;58;p11"/>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11"/>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0" name="Google Shape;60;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1" name="Google Shape;61;p11"/>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64" name="Google Shape;64;p12"/>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65" name="Google Shape;65;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6" name="Google Shape;66;p12"/>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69" name="Google Shape;69;p13"/>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pic>
        <p:nvPicPr>
          <p:cNvPr id="70" name="Google Shape;70;p13"/>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4"/>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74" name="Google Shape;74;p14"/>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rgbClr val="9A6ABA"/>
                </a:solidFill>
                <a:latin typeface="Montserrat Black"/>
                <a:ea typeface="Montserrat Black"/>
                <a:cs typeface="Montserrat Black"/>
                <a:sym typeface="Montserrat Black"/>
              </a:rPr>
              <a:t>“</a:t>
            </a:r>
            <a:endParaRPr sz="4200">
              <a:solidFill>
                <a:srgbClr val="9A6ABA"/>
              </a:solidFill>
              <a:latin typeface="Montserrat Black"/>
              <a:ea typeface="Montserrat Black"/>
              <a:cs typeface="Montserrat Black"/>
              <a:sym typeface="Montserrat Black"/>
            </a:endParaRPr>
          </a:p>
        </p:txBody>
      </p:sp>
      <p:cxnSp>
        <p:nvCxnSpPr>
          <p:cNvPr id="75" name="Google Shape;75;p14"/>
          <p:cNvCxnSpPr/>
          <p:nvPr/>
        </p:nvCxnSpPr>
        <p:spPr>
          <a:xfrm>
            <a:off x="4314143" y="4230331"/>
            <a:ext cx="521400" cy="0"/>
          </a:xfrm>
          <a:prstGeom prst="straightConnector1">
            <a:avLst/>
          </a:prstGeom>
          <a:noFill/>
          <a:ln w="76200" cap="flat" cmpd="sng">
            <a:solidFill>
              <a:srgbClr val="9A6ABA"/>
            </a:solidFill>
            <a:prstDash val="solid"/>
            <a:round/>
            <a:headEnd type="none" w="med" len="med"/>
            <a:tailEnd type="none" w="med" len="med"/>
          </a:ln>
        </p:spPr>
      </p:cxnSp>
      <p:sp>
        <p:nvSpPr>
          <p:cNvPr id="76" name="Google Shape;76;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77" name="Google Shape;77;p14"/>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5"/>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5"/>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sp>
        <p:nvSpPr>
          <p:cNvPr id="81" name="Google Shape;81;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82" name="Google Shape;82;p15"/>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rgbClr val="9A6ABA"/>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83" name="Google Shape;83;p15"/>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84"/>
        <p:cNvGrpSpPr/>
        <p:nvPr/>
      </p:nvGrpSpPr>
      <p:grpSpPr>
        <a:xfrm>
          <a:off x="0" y="0"/>
          <a:ext cx="0" cy="0"/>
          <a:chOff x="0" y="0"/>
          <a:chExt cx="0" cy="0"/>
        </a:xfrm>
      </p:grpSpPr>
      <p:sp>
        <p:nvSpPr>
          <p:cNvPr id="85" name="Google Shape;85;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86" name="Google Shape;86;p16"/>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8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93" name="Google Shape;93;p19"/>
          <p:cNvSpPr txBox="1">
            <a:spLocks noGrp="1"/>
          </p:cNvSpPr>
          <p:nvPr>
            <p:ph type="body" idx="1"/>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94" name="Google Shape;94;p19"/>
          <p:cNvSpPr/>
          <p:nvPr/>
        </p:nvSpPr>
        <p:spPr>
          <a:xfrm>
            <a:off x="-15400" y="-12050"/>
            <a:ext cx="9144000" cy="5183400"/>
          </a:xfrm>
          <a:prstGeom prst="rect">
            <a:avLst/>
          </a:prstGeom>
          <a:solidFill>
            <a:srgbClr val="57068C">
              <a:alpha val="476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96" name="Google Shape;96;p19"/>
          <p:cNvSpPr txBox="1">
            <a:spLocks noGrp="1"/>
          </p:cNvSpPr>
          <p:nvPr>
            <p:ph type="subTitle" idx="2"/>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97" name="Google Shape;97;p19"/>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98"/>
        <p:cNvGrpSpPr/>
        <p:nvPr/>
      </p:nvGrpSpPr>
      <p:grpSpPr>
        <a:xfrm>
          <a:off x="0" y="0"/>
          <a:ext cx="0" cy="0"/>
          <a:chOff x="0" y="0"/>
          <a:chExt cx="0" cy="0"/>
        </a:xfrm>
      </p:grpSpPr>
      <p:pic>
        <p:nvPicPr>
          <p:cNvPr id="99" name="Google Shape;99;p20"/>
          <p:cNvPicPr preferRelativeResize="0"/>
          <p:nvPr/>
        </p:nvPicPr>
        <p:blipFill>
          <a:blip r:embed="rId2">
            <a:alphaModFix/>
          </a:blip>
          <a:stretch>
            <a:fillRect/>
          </a:stretch>
        </p:blipFill>
        <p:spPr>
          <a:xfrm>
            <a:off x="-53200" y="14"/>
            <a:ext cx="9289550" cy="5225375"/>
          </a:xfrm>
          <a:prstGeom prst="rect">
            <a:avLst/>
          </a:prstGeom>
          <a:noFill/>
          <a:ln>
            <a:noFill/>
          </a:ln>
        </p:spPr>
      </p:pic>
      <p:pic>
        <p:nvPicPr>
          <p:cNvPr id="100" name="Google Shape;100;p20"/>
          <p:cNvPicPr preferRelativeResize="0"/>
          <p:nvPr/>
        </p:nvPicPr>
        <p:blipFill>
          <a:blip r:embed="rId3">
            <a:alphaModFix/>
          </a:blip>
          <a:stretch>
            <a:fillRect/>
          </a:stretch>
        </p:blipFill>
        <p:spPr>
          <a:xfrm>
            <a:off x="407175" y="332900"/>
            <a:ext cx="2462839" cy="356100"/>
          </a:xfrm>
          <a:prstGeom prst="rect">
            <a:avLst/>
          </a:prstGeom>
          <a:noFill/>
          <a:ln>
            <a:noFill/>
          </a:ln>
        </p:spPr>
      </p:pic>
      <p:sp>
        <p:nvSpPr>
          <p:cNvPr id="101" name="Google Shape;101;p20"/>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02" name="Google Shape;102;p20"/>
          <p:cNvSpPr txBox="1">
            <a:spLocks noGrp="1"/>
          </p:cNvSpPr>
          <p:nvPr>
            <p:ph type="subTitle" idx="1"/>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105" name="Google Shape;105;p21"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sp>
        <p:nvSpPr>
          <p:cNvPr id="106" name="Google Shape;106;p21"/>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07" name="Google Shape;107;p21"/>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pic>
        <p:nvPicPr>
          <p:cNvPr id="108" name="Google Shape;108;p21"/>
          <p:cNvPicPr preferRelativeResize="0"/>
          <p:nvPr/>
        </p:nvPicPr>
        <p:blipFill>
          <a:blip r:embed="rId3">
            <a:alphaModFix/>
          </a:blip>
          <a:stretch>
            <a:fillRect/>
          </a:stretch>
        </p:blipFill>
        <p:spPr>
          <a:xfrm>
            <a:off x="279000" y="4572250"/>
            <a:ext cx="1592624" cy="2302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01">
  <p:cSld name="TITLE_1">
    <p:bg>
      <p:bgPr>
        <a:solidFill>
          <a:srgbClr val="57068C"/>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16" name="Google Shape;16;p3"/>
          <p:cNvSpPr txBox="1">
            <a:spLocks noGrp="1"/>
          </p:cNvSpPr>
          <p:nvPr>
            <p:ph type="body" idx="1"/>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
        <p:nvSpPr>
          <p:cNvPr id="17" name="Google Shape;17;p3"/>
          <p:cNvSpPr/>
          <p:nvPr/>
        </p:nvSpPr>
        <p:spPr>
          <a:xfrm>
            <a:off x="-15400" y="-12050"/>
            <a:ext cx="9144000" cy="5183400"/>
          </a:xfrm>
          <a:prstGeom prst="rect">
            <a:avLst/>
          </a:prstGeom>
          <a:solidFill>
            <a:srgbClr val="57068C">
              <a:alpha val="476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19" name="Google Shape;19;p3"/>
          <p:cNvSpPr txBox="1">
            <a:spLocks noGrp="1"/>
          </p:cNvSpPr>
          <p:nvPr>
            <p:ph type="subTitle" idx="2"/>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0" name="Google Shape;20;p3"/>
          <p:cNvPicPr preferRelativeResize="0"/>
          <p:nvPr/>
        </p:nvPicPr>
        <p:blipFill>
          <a:blip r:embed="rId3">
            <a:alphaModFix/>
          </a:blip>
          <a:stretch>
            <a:fillRect/>
          </a:stretch>
        </p:blipFill>
        <p:spPr>
          <a:xfrm>
            <a:off x="407175" y="332900"/>
            <a:ext cx="2462839" cy="3561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11" name="Google Shape;111;p22"/>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112" name="Google Shape;112;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13" name="Google Shape;113;p22"/>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14" name="Google Shape;114;p22"/>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17" name="Google Shape;117;p23"/>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18" name="Google Shape;118;p23"/>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19" name="Google Shape;119;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20" name="Google Shape;120;p23"/>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21" name="Google Shape;121;p23"/>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124" name="Google Shape;124;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25" name="Google Shape;125;p24"/>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26" name="Google Shape;126;p24"/>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129" name="Google Shape;129;p25"/>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30" name="Google Shape;130;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31" name="Google Shape;131;p25"/>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32" name="Google Shape;132;p25"/>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5" name="Google Shape;135;p26"/>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sp>
        <p:nvSpPr>
          <p:cNvPr id="136" name="Google Shape;136;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37" name="Google Shape;137;p26"/>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27"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1" name="Google Shape;141;p27"/>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42" name="Google Shape;142;p27"/>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3" name="Google Shape;143;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44" name="Google Shape;144;p27"/>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47" name="Google Shape;147;p28"/>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148" name="Google Shape;148;p2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49" name="Google Shape;149;p28"/>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50" name="Google Shape;150;p28"/>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1"/>
        <p:cNvGrpSpPr/>
        <p:nvPr/>
      </p:nvGrpSpPr>
      <p:grpSpPr>
        <a:xfrm>
          <a:off x="0" y="0"/>
          <a:ext cx="0" cy="0"/>
          <a:chOff x="0" y="0"/>
          <a:chExt cx="0" cy="0"/>
        </a:xfrm>
      </p:grpSpPr>
      <p:sp>
        <p:nvSpPr>
          <p:cNvPr id="152" name="Google Shape;152;p2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53" name="Google Shape;153;p29"/>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pic>
        <p:nvPicPr>
          <p:cNvPr id="154" name="Google Shape;154;p29"/>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57" name="Google Shape;157;p30"/>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58" name="Google Shape;158;p30"/>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59" name="Google Shape;159;p3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60" name="Google Shape;160;p30"/>
          <p:cNvPicPr preferRelativeResize="0"/>
          <p:nvPr/>
        </p:nvPicPr>
        <p:blipFill>
          <a:blip r:embed="rId2">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161"/>
        <p:cNvGrpSpPr/>
        <p:nvPr/>
      </p:nvGrpSpPr>
      <p:grpSpPr>
        <a:xfrm>
          <a:off x="0" y="0"/>
          <a:ext cx="0" cy="0"/>
          <a:chOff x="0" y="0"/>
          <a:chExt cx="0" cy="0"/>
        </a:xfrm>
      </p:grpSpPr>
      <p:pic>
        <p:nvPicPr>
          <p:cNvPr id="162" name="Google Shape;162;p31"/>
          <p:cNvPicPr preferRelativeResize="0"/>
          <p:nvPr/>
        </p:nvPicPr>
        <p:blipFill>
          <a:blip r:embed="rId2">
            <a:alphaModFix/>
          </a:blip>
          <a:stretch>
            <a:fillRect/>
          </a:stretch>
        </p:blipFill>
        <p:spPr>
          <a:xfrm>
            <a:off x="2850" y="0"/>
            <a:ext cx="9144000" cy="5143500"/>
          </a:xfrm>
          <a:prstGeom prst="rect">
            <a:avLst/>
          </a:prstGeom>
          <a:noFill/>
          <a:ln>
            <a:noFill/>
          </a:ln>
        </p:spPr>
      </p:pic>
      <p:sp>
        <p:nvSpPr>
          <p:cNvPr id="163" name="Google Shape;163;p31"/>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64" name="Google Shape;164;p31"/>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65" name="Google Shape;165;p31"/>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66" name="Google Shape;166;p3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67" name="Google Shape;167;p31"/>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02">
  <p:cSld name="TITLE_1_1">
    <p:bg>
      <p:bgPr>
        <a:solidFill>
          <a:srgbClr val="57068C"/>
        </a:solidFill>
        <a:effectLst/>
      </p:bgPr>
    </p:bg>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53200" y="14"/>
            <a:ext cx="9289550" cy="5225375"/>
          </a:xfrm>
          <a:prstGeom prst="rect">
            <a:avLst/>
          </a:prstGeom>
          <a:noFill/>
          <a:ln>
            <a:noFill/>
          </a:ln>
        </p:spPr>
      </p:pic>
      <p:pic>
        <p:nvPicPr>
          <p:cNvPr id="23" name="Google Shape;23;p4"/>
          <p:cNvPicPr preferRelativeResize="0"/>
          <p:nvPr/>
        </p:nvPicPr>
        <p:blipFill>
          <a:blip r:embed="rId3">
            <a:alphaModFix/>
          </a:blip>
          <a:stretch>
            <a:fillRect/>
          </a:stretch>
        </p:blipFill>
        <p:spPr>
          <a:xfrm>
            <a:off x="407175" y="332900"/>
            <a:ext cx="2462839" cy="356100"/>
          </a:xfrm>
          <a:prstGeom prst="rect">
            <a:avLst/>
          </a:prstGeom>
          <a:noFill/>
          <a:ln>
            <a:noFill/>
          </a:ln>
        </p:spPr>
      </p:pic>
      <p:sp>
        <p:nvSpPr>
          <p:cNvPr id="24" name="Google Shape;24;p4"/>
          <p:cNvSpPr txBox="1">
            <a:spLocks noGrp="1"/>
          </p:cNvSpPr>
          <p:nvPr>
            <p:ph type="title"/>
          </p:nvPr>
        </p:nvSpPr>
        <p:spPr>
          <a:xfrm>
            <a:off x="316949" y="18535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sp>
        <p:nvSpPr>
          <p:cNvPr id="25" name="Google Shape;25;p4"/>
          <p:cNvSpPr txBox="1">
            <a:spLocks noGrp="1"/>
          </p:cNvSpPr>
          <p:nvPr>
            <p:ph type="subTitle" idx="1"/>
          </p:nvPr>
        </p:nvSpPr>
        <p:spPr>
          <a:xfrm>
            <a:off x="307600" y="37293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168"/>
        <p:cNvGrpSpPr/>
        <p:nvPr/>
      </p:nvGrpSpPr>
      <p:grpSpPr>
        <a:xfrm>
          <a:off x="0" y="0"/>
          <a:ext cx="0" cy="0"/>
          <a:chOff x="0" y="0"/>
          <a:chExt cx="0" cy="0"/>
        </a:xfrm>
      </p:grpSpPr>
      <p:pic>
        <p:nvPicPr>
          <p:cNvPr id="169" name="Google Shape;169;p32"/>
          <p:cNvPicPr preferRelativeResize="0"/>
          <p:nvPr/>
        </p:nvPicPr>
        <p:blipFill>
          <a:blip r:embed="rId2">
            <a:alphaModFix/>
          </a:blip>
          <a:stretch>
            <a:fillRect/>
          </a:stretch>
        </p:blipFill>
        <p:spPr>
          <a:xfrm>
            <a:off x="0" y="20550"/>
            <a:ext cx="9144000" cy="5143500"/>
          </a:xfrm>
          <a:prstGeom prst="rect">
            <a:avLst/>
          </a:prstGeom>
          <a:noFill/>
          <a:ln>
            <a:noFill/>
          </a:ln>
        </p:spPr>
      </p:pic>
      <p:sp>
        <p:nvSpPr>
          <p:cNvPr id="170" name="Google Shape;170;p32"/>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71" name="Google Shape;171;p32"/>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72" name="Google Shape;172;p32"/>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73" name="Google Shape;173;p3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74" name="Google Shape;174;p32"/>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1 1 1">
  <p:cSld name="CUSTOM_1_1_1_1">
    <p:bg>
      <p:bgPr>
        <a:solidFill>
          <a:schemeClr val="dk1"/>
        </a:solidFill>
        <a:effectLst/>
      </p:bgPr>
    </p:bg>
    <p:spTree>
      <p:nvGrpSpPr>
        <p:cNvPr id="1" name="Shape 175"/>
        <p:cNvGrpSpPr/>
        <p:nvPr/>
      </p:nvGrpSpPr>
      <p:grpSpPr>
        <a:xfrm>
          <a:off x="0" y="0"/>
          <a:ext cx="0" cy="0"/>
          <a:chOff x="0" y="0"/>
          <a:chExt cx="0" cy="0"/>
        </a:xfrm>
      </p:grpSpPr>
      <p:pic>
        <p:nvPicPr>
          <p:cNvPr id="176" name="Google Shape;176;p33"/>
          <p:cNvPicPr preferRelativeResize="0"/>
          <p:nvPr/>
        </p:nvPicPr>
        <p:blipFill>
          <a:blip r:embed="rId2">
            <a:alphaModFix/>
          </a:blip>
          <a:stretch>
            <a:fillRect/>
          </a:stretch>
        </p:blipFill>
        <p:spPr>
          <a:xfrm>
            <a:off x="2850" y="0"/>
            <a:ext cx="9144000" cy="5143500"/>
          </a:xfrm>
          <a:prstGeom prst="rect">
            <a:avLst/>
          </a:prstGeom>
          <a:noFill/>
          <a:ln>
            <a:noFill/>
          </a:ln>
        </p:spPr>
      </p:pic>
      <p:sp>
        <p:nvSpPr>
          <p:cNvPr id="177" name="Google Shape;177;p33"/>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78" name="Google Shape;178;p33"/>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79" name="Google Shape;179;p33"/>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80" name="Google Shape;180;p3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pic>
        <p:nvPicPr>
          <p:cNvPr id="181" name="Google Shape;181;p33"/>
          <p:cNvPicPr preferRelativeResize="0"/>
          <p:nvPr/>
        </p:nvPicPr>
        <p:blipFill>
          <a:blip r:embed="rId3">
            <a:alphaModFix/>
          </a:blip>
          <a:stretch>
            <a:fillRect/>
          </a:stretch>
        </p:blipFill>
        <p:spPr>
          <a:xfrm>
            <a:off x="407175" y="4539125"/>
            <a:ext cx="1821750" cy="263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2"/>
        <p:cNvGrpSpPr/>
        <p:nvPr/>
      </p:nvGrpSpPr>
      <p:grpSpPr>
        <a:xfrm>
          <a:off x="0" y="0"/>
          <a:ext cx="0" cy="0"/>
          <a:chOff x="0" y="0"/>
          <a:chExt cx="0" cy="0"/>
        </a:xfrm>
      </p:grpSpPr>
      <p:sp>
        <p:nvSpPr>
          <p:cNvPr id="183" name="Google Shape;183;p34"/>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4" name="Google Shape;184;p34"/>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rtl="0">
              <a:lnSpc>
                <a:spcPct val="125000"/>
              </a:lnSpc>
              <a:spcBef>
                <a:spcPts val="0"/>
              </a:spcBef>
              <a:spcAft>
                <a:spcPts val="0"/>
              </a:spcAft>
              <a:buSzPts val="1200"/>
              <a:buChar char="●"/>
              <a:defRPr sz="1200"/>
            </a:lvl1pPr>
            <a:lvl2pPr marL="914400" lvl="1" indent="-304800" algn="ctr" rtl="0">
              <a:lnSpc>
                <a:spcPct val="125000"/>
              </a:lnSpc>
              <a:spcBef>
                <a:spcPts val="0"/>
              </a:spcBef>
              <a:spcAft>
                <a:spcPts val="0"/>
              </a:spcAft>
              <a:buSzPts val="1200"/>
              <a:buChar char="○"/>
              <a:defRPr sz="1200"/>
            </a:lvl2pPr>
            <a:lvl3pPr marL="1371600" lvl="2" indent="-304800" algn="ctr" rtl="0">
              <a:lnSpc>
                <a:spcPct val="125000"/>
              </a:lnSpc>
              <a:spcBef>
                <a:spcPts val="0"/>
              </a:spcBef>
              <a:spcAft>
                <a:spcPts val="0"/>
              </a:spcAft>
              <a:buSzPts val="1200"/>
              <a:buChar char="■"/>
              <a:defRPr sz="1200"/>
            </a:lvl3pPr>
            <a:lvl4pPr marL="1828800" lvl="3" indent="-304800" algn="ctr" rtl="0">
              <a:lnSpc>
                <a:spcPct val="125000"/>
              </a:lnSpc>
              <a:spcBef>
                <a:spcPts val="0"/>
              </a:spcBef>
              <a:spcAft>
                <a:spcPts val="0"/>
              </a:spcAft>
              <a:buSzPts val="1200"/>
              <a:buChar char="●"/>
              <a:defRPr sz="1200"/>
            </a:lvl4pPr>
            <a:lvl5pPr marL="2286000" lvl="4" indent="-304800" algn="ctr" rtl="0">
              <a:lnSpc>
                <a:spcPct val="125000"/>
              </a:lnSpc>
              <a:spcBef>
                <a:spcPts val="0"/>
              </a:spcBef>
              <a:spcAft>
                <a:spcPts val="0"/>
              </a:spcAft>
              <a:buSzPts val="1200"/>
              <a:buChar char="○"/>
              <a:defRPr sz="1200"/>
            </a:lvl5pPr>
            <a:lvl6pPr marL="2743200" lvl="5" indent="-304800" algn="ctr" rtl="0">
              <a:lnSpc>
                <a:spcPct val="125000"/>
              </a:lnSpc>
              <a:spcBef>
                <a:spcPts val="0"/>
              </a:spcBef>
              <a:spcAft>
                <a:spcPts val="0"/>
              </a:spcAft>
              <a:buSzPts val="1200"/>
              <a:buChar char="■"/>
              <a:defRPr sz="1200"/>
            </a:lvl6pPr>
            <a:lvl7pPr marL="3200400" lvl="6" indent="-304800" algn="ctr" rtl="0">
              <a:lnSpc>
                <a:spcPct val="125000"/>
              </a:lnSpc>
              <a:spcBef>
                <a:spcPts val="0"/>
              </a:spcBef>
              <a:spcAft>
                <a:spcPts val="0"/>
              </a:spcAft>
              <a:buSzPts val="1200"/>
              <a:buChar char="●"/>
              <a:defRPr sz="1200"/>
            </a:lvl7pPr>
            <a:lvl8pPr marL="3657600" lvl="7" indent="-304800" algn="ctr" rtl="0">
              <a:lnSpc>
                <a:spcPct val="125000"/>
              </a:lnSpc>
              <a:spcBef>
                <a:spcPts val="0"/>
              </a:spcBef>
              <a:spcAft>
                <a:spcPts val="0"/>
              </a:spcAft>
              <a:buSzPts val="1200"/>
              <a:buChar char="○"/>
              <a:defRPr sz="1200"/>
            </a:lvl8pPr>
            <a:lvl9pPr marL="4114800" lvl="8" indent="-304800" algn="ctr" rtl="0">
              <a:lnSpc>
                <a:spcPct val="125000"/>
              </a:lnSpc>
              <a:spcBef>
                <a:spcPts val="0"/>
              </a:spcBef>
              <a:spcAft>
                <a:spcPts val="0"/>
              </a:spcAft>
              <a:buSzPts val="1200"/>
              <a:buChar char="■"/>
              <a:defRPr sz="1200"/>
            </a:lvl9pPr>
          </a:lstStyle>
          <a:p>
            <a:endParaRPr/>
          </a:p>
        </p:txBody>
      </p:sp>
      <p:sp>
        <p:nvSpPr>
          <p:cNvPr id="185" name="Google Shape;185;p3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86" name="Google Shape;186;p34"/>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87" name="Google Shape;187;p34"/>
          <p:cNvPicPr preferRelativeResize="0"/>
          <p:nvPr/>
        </p:nvPicPr>
        <p:blipFill>
          <a:blip r:embed="rId2">
            <a:alphaModFix/>
          </a:blip>
          <a:stretch>
            <a:fillRect/>
          </a:stretch>
        </p:blipFill>
        <p:spPr>
          <a:xfrm>
            <a:off x="0" y="0"/>
            <a:ext cx="9118029" cy="307200"/>
          </a:xfrm>
          <a:prstGeom prst="rect">
            <a:avLst/>
          </a:prstGeom>
          <a:noFill/>
          <a:ln>
            <a:noFill/>
          </a:ln>
        </p:spPr>
      </p:pic>
      <p:pic>
        <p:nvPicPr>
          <p:cNvPr id="188" name="Google Shape;188;p34"/>
          <p:cNvPicPr preferRelativeResize="0"/>
          <p:nvPr/>
        </p:nvPicPr>
        <p:blipFill>
          <a:blip r:embed="rId3">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89"/>
        <p:cNvGrpSpPr/>
        <p:nvPr/>
      </p:nvGrpSpPr>
      <p:grpSpPr>
        <a:xfrm>
          <a:off x="0" y="0"/>
          <a:ext cx="0" cy="0"/>
          <a:chOff x="0" y="0"/>
          <a:chExt cx="0" cy="0"/>
        </a:xfrm>
      </p:grpSpPr>
      <p:sp>
        <p:nvSpPr>
          <p:cNvPr id="190" name="Google Shape;190;p3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91" name="Google Shape;191;p35"/>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26"/>
        <p:cNvGrpSpPr/>
        <p:nvPr/>
      </p:nvGrpSpPr>
      <p:grpSpPr>
        <a:xfrm>
          <a:off x="0" y="0"/>
          <a:ext cx="0" cy="0"/>
          <a:chOff x="0" y="0"/>
          <a:chExt cx="0" cy="0"/>
        </a:xfrm>
      </p:grpSpPr>
      <p:cxnSp>
        <p:nvCxnSpPr>
          <p:cNvPr id="27" name="Google Shape;27;p5" descr=" "/>
          <p:cNvCxnSpPr/>
          <p:nvPr/>
        </p:nvCxnSpPr>
        <p:spPr>
          <a:xfrm>
            <a:off x="407168" y="2618527"/>
            <a:ext cx="521400" cy="0"/>
          </a:xfrm>
          <a:prstGeom prst="straightConnector1">
            <a:avLst/>
          </a:prstGeom>
          <a:noFill/>
          <a:ln w="76200" cap="flat" cmpd="sng">
            <a:solidFill>
              <a:srgbClr val="9A6ABA"/>
            </a:solidFill>
            <a:prstDash val="solid"/>
            <a:round/>
            <a:headEnd type="none" w="med" len="med"/>
            <a:tailEnd type="none" w="med" len="med"/>
          </a:ln>
        </p:spPr>
      </p:cxnSp>
      <p:sp>
        <p:nvSpPr>
          <p:cNvPr id="28" name="Google Shape;28;p5"/>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29" name="Google Shape;29;p5"/>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pic>
        <p:nvPicPr>
          <p:cNvPr id="30" name="Google Shape;30;p5"/>
          <p:cNvPicPr preferRelativeResize="0"/>
          <p:nvPr/>
        </p:nvPicPr>
        <p:blipFill>
          <a:blip r:embed="rId2">
            <a:alphaModFix/>
          </a:blip>
          <a:stretch>
            <a:fillRect/>
          </a:stretch>
        </p:blipFill>
        <p:spPr>
          <a:xfrm>
            <a:off x="407175" y="4539125"/>
            <a:ext cx="1821750"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33" name="Google Shape;33;p6"/>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34" name="Google Shape;34;p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35" name="Google Shape;35;p6"/>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38" name="Google Shape;38;p7"/>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39" name="Google Shape;39;p7"/>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0" name="Google Shape;40;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1" name="Google Shape;41;p7"/>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sp>
        <p:nvSpPr>
          <p:cNvPr id="44" name="Google Shape;44;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5" name="Google Shape;45;p8"/>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48" name="Google Shape;48;p9"/>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1600"/>
              </a:spcBef>
              <a:spcAft>
                <a:spcPts val="0"/>
              </a:spcAft>
              <a:buSzPts val="1200"/>
              <a:buChar char="○"/>
              <a:defRPr sz="1200"/>
            </a:lvl2pPr>
            <a:lvl3pPr marL="1371600" lvl="2" indent="-304800">
              <a:lnSpc>
                <a:spcPct val="125000"/>
              </a:lnSpc>
              <a:spcBef>
                <a:spcPts val="1600"/>
              </a:spcBef>
              <a:spcAft>
                <a:spcPts val="0"/>
              </a:spcAft>
              <a:buSzPts val="1200"/>
              <a:buChar char="■"/>
              <a:defRPr sz="1200"/>
            </a:lvl3pPr>
            <a:lvl4pPr marL="1828800" lvl="3" indent="-304800">
              <a:lnSpc>
                <a:spcPct val="125000"/>
              </a:lnSpc>
              <a:spcBef>
                <a:spcPts val="1600"/>
              </a:spcBef>
              <a:spcAft>
                <a:spcPts val="0"/>
              </a:spcAft>
              <a:buSzPts val="1200"/>
              <a:buChar char="●"/>
              <a:defRPr sz="1200"/>
            </a:lvl4pPr>
            <a:lvl5pPr marL="2286000" lvl="4" indent="-304800">
              <a:lnSpc>
                <a:spcPct val="125000"/>
              </a:lnSpc>
              <a:spcBef>
                <a:spcPts val="1600"/>
              </a:spcBef>
              <a:spcAft>
                <a:spcPts val="0"/>
              </a:spcAft>
              <a:buSzPts val="1200"/>
              <a:buChar char="○"/>
              <a:defRPr sz="1200"/>
            </a:lvl5pPr>
            <a:lvl6pPr marL="2743200" lvl="5" indent="-304800">
              <a:lnSpc>
                <a:spcPct val="125000"/>
              </a:lnSpc>
              <a:spcBef>
                <a:spcPts val="1600"/>
              </a:spcBef>
              <a:spcAft>
                <a:spcPts val="0"/>
              </a:spcAft>
              <a:buSzPts val="1200"/>
              <a:buChar char="■"/>
              <a:defRPr sz="1200"/>
            </a:lvl6pPr>
            <a:lvl7pPr marL="3200400" lvl="6" indent="-304800">
              <a:lnSpc>
                <a:spcPct val="125000"/>
              </a:lnSpc>
              <a:spcBef>
                <a:spcPts val="1600"/>
              </a:spcBef>
              <a:spcAft>
                <a:spcPts val="0"/>
              </a:spcAft>
              <a:buSzPts val="1200"/>
              <a:buChar char="●"/>
              <a:defRPr sz="1200"/>
            </a:lvl7pPr>
            <a:lvl8pPr marL="3657600" lvl="7" indent="-304800">
              <a:lnSpc>
                <a:spcPct val="125000"/>
              </a:lnSpc>
              <a:spcBef>
                <a:spcPts val="1600"/>
              </a:spcBef>
              <a:spcAft>
                <a:spcPts val="0"/>
              </a:spcAft>
              <a:buSzPts val="1200"/>
              <a:buChar char="○"/>
              <a:defRPr sz="1200"/>
            </a:lvl8pPr>
            <a:lvl9pPr marL="4114800" lvl="8" indent="-304800">
              <a:lnSpc>
                <a:spcPct val="125000"/>
              </a:lnSpc>
              <a:spcBef>
                <a:spcPts val="1600"/>
              </a:spcBef>
              <a:spcAft>
                <a:spcPts val="1600"/>
              </a:spcAft>
              <a:buSzPts val="1200"/>
              <a:buChar char="■"/>
              <a:defRPr sz="1200"/>
            </a:lvl9pPr>
          </a:lstStyle>
          <a:p>
            <a:endParaRPr/>
          </a:p>
        </p:txBody>
      </p:sp>
      <p:sp>
        <p:nvSpPr>
          <p:cNvPr id="49" name="Google Shape;49;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0" name="Google Shape;50;p9"/>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sp>
        <p:nvSpPr>
          <p:cNvPr id="53" name="Google Shape;53;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4" name="Google Shape;54;p10"/>
          <p:cNvPicPr preferRelativeResize="0"/>
          <p:nvPr/>
        </p:nvPicPr>
        <p:blipFill>
          <a:blip r:embed="rId2">
            <a:alphaModFix/>
          </a:blip>
          <a:stretch>
            <a:fillRect/>
          </a:stretch>
        </p:blipFill>
        <p:spPr>
          <a:xfrm>
            <a:off x="407175" y="4539125"/>
            <a:ext cx="1821726" cy="26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0" name="Google Shape;90;p18"/>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cdc.gov/nch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datafiles.samhsa.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653425" y="1883641"/>
            <a:ext cx="9414280" cy="13762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Final Walkthrough</a:t>
            </a:r>
            <a:endParaRPr dirty="0"/>
          </a:p>
        </p:txBody>
      </p:sp>
      <p:sp>
        <p:nvSpPr>
          <p:cNvPr id="198" name="Google Shape;198;p37"/>
          <p:cNvSpPr txBox="1">
            <a:spLocks noGrp="1"/>
          </p:cNvSpPr>
          <p:nvPr>
            <p:ph type="subTitle" idx="2"/>
          </p:nvPr>
        </p:nvSpPr>
        <p:spPr>
          <a:xfrm>
            <a:off x="653425" y="3020037"/>
            <a:ext cx="8925886" cy="158552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 sz="1200" dirty="0"/>
          </a:p>
          <a:p>
            <a:pPr marL="0" lvl="0" indent="0" rtl="0">
              <a:spcBef>
                <a:spcPts val="0"/>
              </a:spcBef>
              <a:spcAft>
                <a:spcPts val="1600"/>
              </a:spcAft>
              <a:buNone/>
            </a:pPr>
            <a:r>
              <a:rPr lang="en" sz="1200" dirty="0" err="1"/>
              <a:t>Mettu</a:t>
            </a:r>
            <a:r>
              <a:rPr lang="en" sz="1200" dirty="0"/>
              <a:t> Sai Nishanth</a:t>
            </a:r>
            <a:br>
              <a:rPr lang="en" sz="1200" dirty="0"/>
            </a:br>
            <a:r>
              <a:rPr lang="en" sz="1200" dirty="0" err="1"/>
              <a:t>Praneeth</a:t>
            </a:r>
            <a:r>
              <a:rPr lang="en" sz="1200" dirty="0"/>
              <a:t> Kumar </a:t>
            </a:r>
            <a:r>
              <a:rPr lang="en" sz="1200" dirty="0" err="1"/>
              <a:t>Thummalapalli</a:t>
            </a:r>
            <a:br>
              <a:rPr lang="en" sz="1200" dirty="0"/>
            </a:br>
            <a:r>
              <a:rPr lang="en" sz="1200" dirty="0" err="1"/>
              <a:t>Varad</a:t>
            </a:r>
            <a:r>
              <a:rPr lang="en" sz="1200" dirty="0"/>
              <a:t> Naik</a:t>
            </a:r>
          </a:p>
          <a:p>
            <a:pPr marL="0" lvl="0" indent="0" algn="l" rtl="0">
              <a:spcBef>
                <a:spcPts val="0"/>
              </a:spcBef>
              <a:spcAft>
                <a:spcPts val="1600"/>
              </a:spcAft>
              <a:buNone/>
            </a:pPr>
            <a:br>
              <a:rPr lang="en"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311699" y="426408"/>
            <a:ext cx="8002568"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PERFORMANCE…</a:t>
            </a:r>
            <a:br>
              <a:rPr lang="en" dirty="0"/>
            </a:br>
            <a:r>
              <a:rPr lang="en" sz="2400" dirty="0"/>
              <a:t>(THE MONEY CHOP)</a:t>
            </a:r>
            <a:endParaRPr dirty="0"/>
          </a:p>
        </p:txBody>
      </p:sp>
      <p:sp>
        <p:nvSpPr>
          <p:cNvPr id="236" name="Google Shape;236;p42"/>
          <p:cNvSpPr txBox="1">
            <a:spLocks noGrp="1"/>
          </p:cNvSpPr>
          <p:nvPr>
            <p:ph type="body" idx="1"/>
          </p:nvPr>
        </p:nvSpPr>
        <p:spPr>
          <a:xfrm>
            <a:off x="311700" y="1646230"/>
            <a:ext cx="3676100" cy="24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As stated earlier, our classification model performs exceptionally well on class 0 and it performs moderately well on class 1, thus averaging out to an overall AUC Score of 0.91.</a:t>
            </a:r>
            <a:br>
              <a:rPr lang="en" dirty="0"/>
            </a:br>
            <a:br>
              <a:rPr lang="en" dirty="0"/>
            </a:br>
            <a:r>
              <a:rPr lang="en" dirty="0"/>
              <a:t>This seems encouraging to us considering the futuristic scope of applying Deep Learning!</a:t>
            </a:r>
            <a:endParaRPr dirty="0"/>
          </a:p>
        </p:txBody>
      </p:sp>
      <p:pic>
        <p:nvPicPr>
          <p:cNvPr id="2" name="Picture 1" descr="A graph with a line&#10;&#10;Description automatically generated">
            <a:extLst>
              <a:ext uri="{FF2B5EF4-FFF2-40B4-BE49-F238E27FC236}">
                <a16:creationId xmlns:a16="http://schemas.microsoft.com/office/drawing/2014/main" id="{A277FE7C-E46F-C9FA-020B-B5D3951CC0DB}"/>
              </a:ext>
            </a:extLst>
          </p:cNvPr>
          <p:cNvPicPr>
            <a:picLocks noChangeAspect="1"/>
          </p:cNvPicPr>
          <p:nvPr/>
        </p:nvPicPr>
        <p:blipFill>
          <a:blip r:embed="rId3"/>
          <a:stretch>
            <a:fillRect/>
          </a:stretch>
        </p:blipFill>
        <p:spPr>
          <a:xfrm>
            <a:off x="3987800" y="1646230"/>
            <a:ext cx="4936067" cy="2441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“SAVE THE YOUTH  TODAY TO BUILD A BETTER </a:t>
            </a:r>
          </a:p>
          <a:p>
            <a:pPr marL="0" lvl="0" indent="0" algn="l" rtl="0">
              <a:spcBef>
                <a:spcPts val="0"/>
              </a:spcBef>
              <a:spcAft>
                <a:spcPts val="0"/>
              </a:spcAft>
              <a:buNone/>
            </a:pPr>
            <a:r>
              <a:rPr lang="en-IN" dirty="0">
                <a:solidFill>
                  <a:srgbClr val="FFFFFF"/>
                </a:solidFill>
                <a:highlight>
                  <a:srgbClr val="9A6ABA"/>
                </a:highlight>
              </a:rPr>
              <a:t>TOMMORROW.</a:t>
            </a:r>
            <a:r>
              <a:rPr lang="en-IN" dirty="0">
                <a:highlight>
                  <a:srgbClr val="9A6ABA"/>
                </a:highlight>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09973" y="336824"/>
            <a:ext cx="5462967" cy="3674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ASSUMPTIONS &amp; LIMITATIONS!</a:t>
            </a:r>
            <a:endParaRPr dirty="0"/>
          </a:p>
        </p:txBody>
      </p:sp>
      <p:sp>
        <p:nvSpPr>
          <p:cNvPr id="247" name="Google Shape;247;p44"/>
          <p:cNvSpPr txBox="1">
            <a:spLocks noGrp="1"/>
          </p:cNvSpPr>
          <p:nvPr>
            <p:ph type="body" idx="1"/>
          </p:nvPr>
        </p:nvSpPr>
        <p:spPr>
          <a:xfrm>
            <a:off x="204340" y="2351959"/>
            <a:ext cx="4486193" cy="1568108"/>
          </a:xfrm>
          <a:prstGeom prst="rect">
            <a:avLst/>
          </a:prstGeom>
        </p:spPr>
        <p:txBody>
          <a:bodyPr spcFirstLastPara="1" wrap="square" lIns="91425" tIns="91425" rIns="91425" bIns="91425" anchor="b" anchorCtr="0">
            <a:noAutofit/>
          </a:bodyPr>
          <a:lstStyle/>
          <a:p>
            <a:pPr algn="l"/>
            <a:endParaRPr lang="en-IN"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endParaRPr>
          </a:p>
          <a:p>
            <a:pPr algn="l"/>
            <a: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We did not account for familial influences, genetic predispositions, or specific cultural factors that may impact drug abuse trends. The assumption of temporal stability is also made, assuming that the identified patterns. </a:t>
            </a:r>
          </a:p>
          <a:p>
            <a:pPr marL="158750" indent="0" algn="l">
              <a:buNone/>
            </a:pPr>
            <a:endPar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endParaRPr>
          </a:p>
          <a:p>
            <a:pPr marL="158750" indent="0" algn="l">
              <a:buNone/>
            </a:pPr>
            <a:r>
              <a:rPr lang="en-IN" sz="11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God Forbid, not another Pandemic </a:t>
            </a:r>
            <a:r>
              <a:rPr lang="en-IN" sz="11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sym typeface="Wingdings" pitchFamily="2" charset="2"/>
              </a:rPr>
              <a:t> </a:t>
            </a:r>
            <a:r>
              <a:rPr lang="en-IN" sz="11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a:t>
            </a:r>
            <a:r>
              <a:rPr lang="en-IN" sz="11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drug abuse remain relevant over time. Limitations emerge if external factors, like policy changes or socio-cultural shifts, significantly alter drug abuse dynamics.</a:t>
            </a:r>
          </a:p>
        </p:txBody>
      </p:sp>
      <p:cxnSp>
        <p:nvCxnSpPr>
          <p:cNvPr id="249" name="Google Shape;249;p44"/>
          <p:cNvCxnSpPr/>
          <p:nvPr/>
        </p:nvCxnSpPr>
        <p:spPr>
          <a:xfrm>
            <a:off x="309973" y="1784626"/>
            <a:ext cx="621600" cy="0"/>
          </a:xfrm>
          <a:prstGeom prst="straightConnector1">
            <a:avLst/>
          </a:prstGeom>
          <a:noFill/>
          <a:ln w="76200" cap="flat" cmpd="sng">
            <a:solidFill>
              <a:srgbClr val="9A6ABA"/>
            </a:solidFill>
            <a:prstDash val="solid"/>
            <a:round/>
            <a:headEnd type="none" w="med" len="med"/>
            <a:tailEnd type="none" w="med" len="med"/>
          </a:ln>
        </p:spPr>
      </p:cxnSp>
      <p:pic>
        <p:nvPicPr>
          <p:cNvPr id="3" name="Picture 2" descr="A graph with blue and green lines&#10;&#10;Description automatically generated">
            <a:extLst>
              <a:ext uri="{FF2B5EF4-FFF2-40B4-BE49-F238E27FC236}">
                <a16:creationId xmlns:a16="http://schemas.microsoft.com/office/drawing/2014/main" id="{1C944E74-79CE-A092-747A-E22B7E6E30A5}"/>
              </a:ext>
            </a:extLst>
          </p:cNvPr>
          <p:cNvPicPr>
            <a:picLocks noChangeAspect="1"/>
          </p:cNvPicPr>
          <p:nvPr/>
        </p:nvPicPr>
        <p:blipFill>
          <a:blip r:embed="rId3"/>
          <a:stretch>
            <a:fillRect/>
          </a:stretch>
        </p:blipFill>
        <p:spPr>
          <a:xfrm>
            <a:off x="4949915" y="1557802"/>
            <a:ext cx="3792789" cy="24741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44"/>
          <p:cNvSpPr txBox="1">
            <a:spLocks noGrp="1"/>
          </p:cNvSpPr>
          <p:nvPr>
            <p:ph type="body" idx="1"/>
          </p:nvPr>
        </p:nvSpPr>
        <p:spPr>
          <a:xfrm>
            <a:off x="304799" y="628248"/>
            <a:ext cx="3488268" cy="2239557"/>
          </a:xfrm>
          <a:prstGeom prst="rect">
            <a:avLst/>
          </a:prstGeom>
        </p:spPr>
        <p:txBody>
          <a:bodyPr spcFirstLastPara="1" wrap="square" lIns="91425" tIns="91425" rIns="91425" bIns="91425" anchor="b" anchorCtr="0">
            <a:noAutofit/>
          </a:bodyPr>
          <a:lstStyle/>
          <a:p>
            <a:pPr marL="158750" indent="0" algn="l">
              <a:buNone/>
            </a:pPr>
            <a: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We also did not account for any political and decision-making shifts which would impact the drug abuse!</a:t>
            </a:r>
          </a:p>
          <a:p>
            <a:pPr marL="158750" indent="0" algn="l">
              <a:buNone/>
            </a:pPr>
            <a:b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b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Well… are w</a:t>
            </a:r>
            <a: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e are too </a:t>
            </a: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optimistic to </a:t>
            </a:r>
            <a: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assume that the peace will last forever and everyone</a:t>
            </a: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’s a nice bloke? </a:t>
            </a:r>
            <a:r>
              <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sym typeface="Wingdings" pitchFamily="2" charset="2"/>
              </a:rPr>
              <a:t> </a:t>
            </a:r>
            <a:endParaRPr lang="en-IN" sz="11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endParaRPr>
          </a:p>
          <a:p>
            <a:pPr marL="158750" indent="0" algn="l">
              <a:buNone/>
            </a:pPr>
            <a:r>
              <a:rPr lang="en-IN" sz="11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abuse remain relevant over time. Limitations emerge if external factors, like policy changes or-cultural shifts, significantly alter drug abuse dynamics.</a:t>
            </a:r>
          </a:p>
        </p:txBody>
      </p:sp>
      <p:cxnSp>
        <p:nvCxnSpPr>
          <p:cNvPr id="249" name="Google Shape;249;p44"/>
          <p:cNvCxnSpPr/>
          <p:nvPr/>
        </p:nvCxnSpPr>
        <p:spPr>
          <a:xfrm>
            <a:off x="375894" y="506159"/>
            <a:ext cx="621600" cy="0"/>
          </a:xfrm>
          <a:prstGeom prst="straightConnector1">
            <a:avLst/>
          </a:prstGeom>
          <a:noFill/>
          <a:ln w="76200" cap="flat" cmpd="sng">
            <a:solidFill>
              <a:srgbClr val="9A6ABA"/>
            </a:solidFill>
            <a:prstDash val="solid"/>
            <a:round/>
            <a:headEnd type="none" w="med" len="med"/>
            <a:tailEnd type="none" w="med" len="med"/>
          </a:ln>
        </p:spPr>
      </p:cxnSp>
      <p:pic>
        <p:nvPicPr>
          <p:cNvPr id="1026" name="Picture 2" descr="Trump campaign: 11 outrageous quotes | CNN Politics">
            <a:extLst>
              <a:ext uri="{FF2B5EF4-FFF2-40B4-BE49-F238E27FC236}">
                <a16:creationId xmlns:a16="http://schemas.microsoft.com/office/drawing/2014/main" id="{9B8968BD-0BC7-9E0F-C2C4-B21E2262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806" y="198564"/>
            <a:ext cx="4108928" cy="23112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27F421-9A4F-2A74-4432-3FEFC24F7CEF}"/>
              </a:ext>
            </a:extLst>
          </p:cNvPr>
          <p:cNvSpPr txBox="1"/>
          <p:nvPr/>
        </p:nvSpPr>
        <p:spPr>
          <a:xfrm>
            <a:off x="2218266" y="5400244"/>
            <a:ext cx="4572000" cy="307777"/>
          </a:xfrm>
          <a:prstGeom prst="rect">
            <a:avLst/>
          </a:prstGeom>
          <a:noFill/>
        </p:spPr>
        <p:txBody>
          <a:bodyPr wrap="square">
            <a:spAutoFit/>
          </a:bodyPr>
          <a:lstStyle/>
          <a:p>
            <a:r>
              <a:rPr lang="en-IN" dirty="0"/>
              <a:t>“SAVE THE YOUTH  TODAY TO BUILD A BETTER </a:t>
            </a:r>
            <a:endParaRPr lang="en-US" dirty="0"/>
          </a:p>
        </p:txBody>
      </p:sp>
      <p:pic>
        <p:nvPicPr>
          <p:cNvPr id="1028" name="Picture 4" descr="America Is A Nation, Funny Joe Biden Quote&quot; Art Board Print for Sale by  CyberBearman | Redbubble">
            <a:extLst>
              <a:ext uri="{FF2B5EF4-FFF2-40B4-BE49-F238E27FC236}">
                <a16:creationId xmlns:a16="http://schemas.microsoft.com/office/drawing/2014/main" id="{556FD1DF-56C2-FD22-8094-810C06E2D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27" y="2286000"/>
            <a:ext cx="2069672" cy="20404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merica Is A Nation That Can Be Defined In A Single Word Funny Joe Biden  Quote Poster | TeeShirtPalace">
            <a:extLst>
              <a:ext uri="{FF2B5EF4-FFF2-40B4-BE49-F238E27FC236}">
                <a16:creationId xmlns:a16="http://schemas.microsoft.com/office/drawing/2014/main" id="{0B5AEFF0-82C9-628D-CAE3-666A0A4FC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48" y="2136671"/>
            <a:ext cx="3006829" cy="3006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s a 'Covfefe'? Trump Tweet Unites a Bewildered Nation - The New York  Times">
            <a:extLst>
              <a:ext uri="{FF2B5EF4-FFF2-40B4-BE49-F238E27FC236}">
                <a16:creationId xmlns:a16="http://schemas.microsoft.com/office/drawing/2014/main" id="{E807A2ED-2DFA-D2B5-8CD2-A7C042391E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5162" y="2571750"/>
            <a:ext cx="3925172" cy="21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18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09973" y="336824"/>
            <a:ext cx="5462967" cy="3674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FUTURISTIC STEPS!</a:t>
            </a:r>
            <a:endParaRPr dirty="0"/>
          </a:p>
        </p:txBody>
      </p:sp>
      <p:sp>
        <p:nvSpPr>
          <p:cNvPr id="247" name="Google Shape;247;p44"/>
          <p:cNvSpPr txBox="1">
            <a:spLocks noGrp="1"/>
          </p:cNvSpPr>
          <p:nvPr>
            <p:ph type="body" idx="1"/>
          </p:nvPr>
        </p:nvSpPr>
        <p:spPr>
          <a:xfrm>
            <a:off x="233072" y="2571750"/>
            <a:ext cx="8438317" cy="1636173"/>
          </a:xfrm>
          <a:prstGeom prst="rect">
            <a:avLst/>
          </a:prstGeom>
        </p:spPr>
        <p:txBody>
          <a:bodyPr spcFirstLastPara="1" wrap="square" lIns="91425" tIns="91425" rIns="91425" bIns="91425" anchor="b" anchorCtr="0">
            <a:noAutofit/>
          </a:bodyPr>
          <a:lstStyle/>
          <a:p>
            <a:pPr marL="158750" indent="0">
              <a:buNone/>
            </a:pPr>
            <a:r>
              <a:rPr lang="en-IN" sz="1600" dirty="0">
                <a:solidFill>
                  <a:schemeClr val="bg2">
                    <a:lumMod val="50000"/>
                  </a:schemeClr>
                </a:solidFill>
                <a:latin typeface="Montserrat" pitchFamily="2" charset="77"/>
                <a:ea typeface="Apple Symbols" panose="02000000000000000000" pitchFamily="2" charset="-79"/>
                <a:cs typeface="Apple Symbols" panose="02000000000000000000" pitchFamily="2" charset="-79"/>
              </a:rPr>
              <a:t>If </a:t>
            </a:r>
            <a:r>
              <a:rPr lang="en-IN" sz="1600" b="0" i="0" dirty="0">
                <a:solidFill>
                  <a:schemeClr val="bg2">
                    <a:lumMod val="50000"/>
                  </a:schemeClr>
                </a:solidFill>
                <a:effectLst/>
                <a:latin typeface="Montserrat" pitchFamily="2" charset="77"/>
                <a:ea typeface="Apple Symbols" panose="02000000000000000000" pitchFamily="2" charset="-79"/>
                <a:cs typeface="Apple Symbols" panose="02000000000000000000" pitchFamily="2" charset="-79"/>
              </a:rPr>
              <a:t>more time were available or future efforts continued this project, refining the feature set by incorporating additional variables, such as familial history or community-level influences, could enhance model robustness. A deeper investigation into the spatial clustering results, potentially incorporating additional geographic information systems (GIS) data, could provide richer insights into the spatial distribution of drug abuse incidents.</a:t>
            </a:r>
            <a:endParaRPr lang="en-US" sz="1600" dirty="0">
              <a:solidFill>
                <a:schemeClr val="bg2">
                  <a:lumMod val="50000"/>
                </a:schemeClr>
              </a:solidFill>
              <a:latin typeface="Montserrat" pitchFamily="2" charset="77"/>
              <a:ea typeface="Apple Symbols" panose="02000000000000000000" pitchFamily="2" charset="-79"/>
              <a:cs typeface="Apple Symbols" panose="02000000000000000000" pitchFamily="2" charset="-79"/>
            </a:endParaRPr>
          </a:p>
          <a:p>
            <a:pPr marL="158750" indent="0" algn="l">
              <a:buNone/>
            </a:pPr>
            <a:r>
              <a:rPr lang="en-IN" sz="1600" b="0" i="0" dirty="0">
                <a:solidFill>
                  <a:schemeClr val="bg2">
                    <a:lumMod val="50000"/>
                  </a:schemeClr>
                </a:solidFill>
                <a:effectLst/>
                <a:latin typeface="Montserrat" pitchFamily="2" charset="77"/>
                <a:ea typeface="Apple Symbols" panose="02000000000000000000" pitchFamily="2" charset="-79"/>
                <a:cs typeface="Apple Symbols" panose="02000000000000000000" pitchFamily="2" charset="-79"/>
              </a:rPr>
              <a:t>changes or socio-cultural shifts</a:t>
            </a:r>
            <a:r>
              <a:rPr lang="en-IN" sz="16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 </a:t>
            </a:r>
            <a:r>
              <a:rPr lang="en-IN" sz="11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significantly alter drug abuse dynamics.</a:t>
            </a:r>
          </a:p>
        </p:txBody>
      </p:sp>
    </p:spTree>
    <p:extLst>
      <p:ext uri="{BB962C8B-B14F-4D97-AF65-F5344CB8AC3E}">
        <p14:creationId xmlns:p14="http://schemas.microsoft.com/office/powerpoint/2010/main" val="370243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09973" y="336824"/>
            <a:ext cx="6481245" cy="3674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CAN WE IMPROVE FURTHER!</a:t>
            </a:r>
            <a:endParaRPr dirty="0"/>
          </a:p>
        </p:txBody>
      </p:sp>
      <p:sp>
        <p:nvSpPr>
          <p:cNvPr id="247" name="Google Shape;247;p44"/>
          <p:cNvSpPr txBox="1">
            <a:spLocks noGrp="1"/>
          </p:cNvSpPr>
          <p:nvPr>
            <p:ph type="body" idx="1"/>
          </p:nvPr>
        </p:nvSpPr>
        <p:spPr>
          <a:xfrm>
            <a:off x="424518" y="2369021"/>
            <a:ext cx="7507131" cy="1565980"/>
          </a:xfrm>
          <a:prstGeom prst="rect">
            <a:avLst/>
          </a:prstGeom>
        </p:spPr>
        <p:txBody>
          <a:bodyPr spcFirstLastPara="1" wrap="square" lIns="91425" tIns="91425" rIns="91425" bIns="91425" anchor="b" anchorCtr="0">
            <a:noAutofit/>
          </a:bodyPr>
          <a:lstStyle/>
          <a:p>
            <a:pPr algn="l"/>
            <a:endParaRPr lang="en-IN" b="0" i="0" dirty="0">
              <a:solidFill>
                <a:schemeClr val="bg2">
                  <a:lumMod val="50000"/>
                </a:schemeClr>
              </a:solidFill>
              <a:effectLst/>
              <a:latin typeface="Montserrat" pitchFamily="2" charset="77"/>
              <a:ea typeface="Apple Symbols" panose="02000000000000000000" pitchFamily="2" charset="-79"/>
              <a:cs typeface="Apple Symbols" panose="02000000000000000000" pitchFamily="2" charset="-79"/>
            </a:endParaRPr>
          </a:p>
          <a:p>
            <a:pPr marL="0" indent="0" algn="just">
              <a:buClr>
                <a:schemeClr val="accent2"/>
              </a:buClr>
              <a:buNone/>
            </a:pPr>
            <a:r>
              <a:rPr lang="en-US" sz="1600" b="0" i="0" dirty="0">
                <a:solidFill>
                  <a:schemeClr val="bg2">
                    <a:lumMod val="50000"/>
                  </a:schemeClr>
                </a:solidFill>
                <a:effectLst/>
                <a:latin typeface="Montserrat" pitchFamily="2" charset="77"/>
              </a:rPr>
              <a:t>Future efforts could refine the feature set by incorporating additional</a:t>
            </a:r>
          </a:p>
          <a:p>
            <a:pPr marL="0" indent="0" algn="just">
              <a:buClr>
                <a:schemeClr val="accent2"/>
              </a:buClr>
              <a:buNone/>
            </a:pPr>
            <a:r>
              <a:rPr lang="en-US" sz="1600" b="0" i="0" dirty="0">
                <a:solidFill>
                  <a:schemeClr val="bg2">
                    <a:lumMod val="50000"/>
                  </a:schemeClr>
                </a:solidFill>
                <a:effectLst/>
                <a:latin typeface="Montserrat" pitchFamily="2" charset="77"/>
              </a:rPr>
              <a:t>variables (e.g., familial history, community-level influences) for </a:t>
            </a:r>
          </a:p>
          <a:p>
            <a:pPr marL="0" indent="0" algn="just">
              <a:buClr>
                <a:schemeClr val="accent2"/>
              </a:buClr>
              <a:buNone/>
            </a:pPr>
            <a:r>
              <a:rPr lang="en-US" sz="1600" dirty="0">
                <a:solidFill>
                  <a:schemeClr val="bg2">
                    <a:lumMod val="50000"/>
                  </a:schemeClr>
                </a:solidFill>
                <a:latin typeface="Montserrat" pitchFamily="2" charset="77"/>
              </a:rPr>
              <a:t>I</a:t>
            </a:r>
            <a:r>
              <a:rPr lang="en-US" sz="1600" b="0" i="0" dirty="0">
                <a:solidFill>
                  <a:schemeClr val="bg2">
                    <a:lumMod val="50000"/>
                  </a:schemeClr>
                </a:solidFill>
                <a:effectLst/>
                <a:latin typeface="Montserrat" pitchFamily="2" charset="77"/>
              </a:rPr>
              <a:t>mproved model robustness.</a:t>
            </a:r>
          </a:p>
          <a:p>
            <a:pPr marL="0" indent="0" algn="just">
              <a:buClr>
                <a:schemeClr val="accent2"/>
              </a:buClr>
              <a:buNone/>
            </a:pPr>
            <a:r>
              <a:rPr lang="en-IN" sz="1400" b="0" i="0" dirty="0">
                <a:solidFill>
                  <a:schemeClr val="bg1"/>
                </a:solidFill>
                <a:effectLst/>
                <a:latin typeface="Apple Symbols" panose="02000000000000000000" pitchFamily="2" charset="-79"/>
                <a:ea typeface="Apple Symbols" panose="02000000000000000000" pitchFamily="2" charset="-79"/>
                <a:cs typeface="Apple Symbols" panose="02000000000000000000" pitchFamily="2" charset="-79"/>
              </a:rPr>
              <a:t>alter drug abuse dynamics.</a:t>
            </a:r>
          </a:p>
          <a:p>
            <a:pPr marL="0" indent="0" algn="just">
              <a:buClr>
                <a:schemeClr val="accent2"/>
              </a:buClr>
              <a:buNone/>
            </a:pPr>
            <a:r>
              <a:rPr lang="en-US" sz="1400" b="1" i="0" dirty="0">
                <a:solidFill>
                  <a:schemeClr val="bg2">
                    <a:lumMod val="50000"/>
                  </a:schemeClr>
                </a:solidFill>
                <a:effectLst/>
                <a:latin typeface="Montserrat" pitchFamily="2" charset="77"/>
              </a:rPr>
              <a:t>WHY NOT </a:t>
            </a:r>
            <a:r>
              <a:rPr lang="en-US" sz="1400" b="0" i="0" dirty="0">
                <a:solidFill>
                  <a:schemeClr val="bg2">
                    <a:lumMod val="50000"/>
                  </a:schemeClr>
                </a:solidFill>
                <a:effectLst/>
                <a:latin typeface="Montserrat" pitchFamily="2" charset="77"/>
              </a:rPr>
              <a:t>go deep into the data? </a:t>
            </a:r>
            <a:r>
              <a:rPr lang="en-US" sz="1400" b="1" i="0" dirty="0">
                <a:solidFill>
                  <a:schemeClr val="bg2">
                    <a:lumMod val="50000"/>
                  </a:schemeClr>
                </a:solidFill>
                <a:effectLst/>
                <a:latin typeface="Montserrat" pitchFamily="2" charset="77"/>
              </a:rPr>
              <a:t>WHY NOT </a:t>
            </a:r>
            <a:r>
              <a:rPr lang="en-US" sz="1400" b="0" i="0" dirty="0">
                <a:solidFill>
                  <a:schemeClr val="bg2">
                    <a:lumMod val="50000"/>
                  </a:schemeClr>
                </a:solidFill>
                <a:effectLst/>
                <a:latin typeface="Montserrat" pitchFamily="2" charset="77"/>
              </a:rPr>
              <a:t>apply deep learning! </a:t>
            </a:r>
          </a:p>
          <a:p>
            <a:pPr marL="0" indent="0" algn="just">
              <a:buClr>
                <a:schemeClr val="accent2"/>
              </a:buClr>
              <a:buNone/>
            </a:pPr>
            <a:endParaRPr lang="en-IN" sz="1100" b="0" i="0" dirty="0">
              <a:solidFill>
                <a:schemeClr val="bg2">
                  <a:lumMod val="50000"/>
                </a:schemeClr>
              </a:solidFill>
              <a:effectLst/>
              <a:latin typeface="Apple Symbols" panose="02000000000000000000" pitchFamily="2" charset="-79"/>
              <a:ea typeface="Apple Symbols" panose="02000000000000000000" pitchFamily="2" charset="-79"/>
              <a:cs typeface="Apple Symbols" panose="02000000000000000000" pitchFamily="2" charset="-79"/>
            </a:endParaRPr>
          </a:p>
        </p:txBody>
      </p:sp>
      <p:cxnSp>
        <p:nvCxnSpPr>
          <p:cNvPr id="249" name="Google Shape;249;p44"/>
          <p:cNvCxnSpPr/>
          <p:nvPr/>
        </p:nvCxnSpPr>
        <p:spPr>
          <a:xfrm>
            <a:off x="309973" y="1784626"/>
            <a:ext cx="621600" cy="0"/>
          </a:xfrm>
          <a:prstGeom prst="straightConnector1">
            <a:avLst/>
          </a:prstGeom>
          <a:noFill/>
          <a:ln w="76200" cap="flat" cmpd="sng">
            <a:solidFill>
              <a:srgbClr val="9A6ABA"/>
            </a:solidFill>
            <a:prstDash val="solid"/>
            <a:round/>
            <a:headEnd type="none" w="med" len="med"/>
            <a:tailEnd type="none" w="med" len="med"/>
          </a:ln>
        </p:spPr>
      </p:cxnSp>
    </p:spTree>
    <p:extLst>
      <p:ext uri="{BB962C8B-B14F-4D97-AF65-F5344CB8AC3E}">
        <p14:creationId xmlns:p14="http://schemas.microsoft.com/office/powerpoint/2010/main" val="58872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09973" y="336824"/>
            <a:ext cx="6481245" cy="3674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CAN WE IMPROVE FURTHER!</a:t>
            </a:r>
            <a:endParaRPr dirty="0"/>
          </a:p>
        </p:txBody>
      </p:sp>
      <p:sp>
        <p:nvSpPr>
          <p:cNvPr id="247" name="Google Shape;247;p44"/>
          <p:cNvSpPr txBox="1">
            <a:spLocks noGrp="1"/>
          </p:cNvSpPr>
          <p:nvPr>
            <p:ph type="body" idx="1"/>
          </p:nvPr>
        </p:nvSpPr>
        <p:spPr>
          <a:xfrm>
            <a:off x="616784" y="2286745"/>
            <a:ext cx="6967292" cy="1307105"/>
          </a:xfrm>
          <a:prstGeom prst="rect">
            <a:avLst/>
          </a:prstGeom>
        </p:spPr>
        <p:txBody>
          <a:bodyPr spcFirstLastPara="1" wrap="square" lIns="91425" tIns="91425" rIns="91425" bIns="91425" anchor="b" anchorCtr="0">
            <a:noAutofit/>
          </a:bodyPr>
          <a:lstStyle/>
          <a:p>
            <a:pPr algn="l"/>
            <a:r>
              <a:rPr lang="en-US" b="0" i="0" dirty="0">
                <a:solidFill>
                  <a:schemeClr val="bg2">
                    <a:lumMod val="50000"/>
                  </a:schemeClr>
                </a:solidFill>
                <a:effectLst/>
                <a:latin typeface="Montserrat" pitchFamily="2" charset="77"/>
                <a:ea typeface="Apple Symbols" panose="02000000000000000000" pitchFamily="2" charset="-79"/>
                <a:cs typeface="Apple Symbols" panose="02000000000000000000" pitchFamily="2" charset="-79"/>
              </a:rPr>
              <a:t> </a:t>
            </a:r>
            <a:endParaRPr lang="en-US" sz="1400" b="0" i="0" dirty="0">
              <a:solidFill>
                <a:schemeClr val="bg2">
                  <a:lumMod val="50000"/>
                </a:schemeClr>
              </a:solidFill>
              <a:effectLst/>
              <a:latin typeface="Montserrat" pitchFamily="2" charset="77"/>
            </a:endParaRPr>
          </a:p>
          <a:p>
            <a:pPr marL="0" indent="0" algn="just">
              <a:buClr>
                <a:schemeClr val="accent2"/>
              </a:buClr>
              <a:buNone/>
            </a:pPr>
            <a:endParaRPr lang="en-IN" sz="1100" b="0" i="0" dirty="0">
              <a:solidFill>
                <a:schemeClr val="bg2">
                  <a:lumMod val="50000"/>
                </a:schemeClr>
              </a:solidFill>
              <a:effectLst/>
              <a:latin typeface="Apple Symbols" panose="02000000000000000000" pitchFamily="2" charset="-79"/>
              <a:ea typeface="Apple Symbols" panose="02000000000000000000" pitchFamily="2" charset="-79"/>
              <a:cs typeface="Apple Symbols" panose="02000000000000000000" pitchFamily="2" charset="-79"/>
            </a:endParaRPr>
          </a:p>
        </p:txBody>
      </p:sp>
      <p:cxnSp>
        <p:nvCxnSpPr>
          <p:cNvPr id="249" name="Google Shape;249;p44"/>
          <p:cNvCxnSpPr/>
          <p:nvPr/>
        </p:nvCxnSpPr>
        <p:spPr>
          <a:xfrm>
            <a:off x="309973" y="1784626"/>
            <a:ext cx="621600" cy="0"/>
          </a:xfrm>
          <a:prstGeom prst="straightConnector1">
            <a:avLst/>
          </a:prstGeom>
          <a:noFill/>
          <a:ln w="76200" cap="flat" cmpd="sng">
            <a:solidFill>
              <a:srgbClr val="9A6ABA"/>
            </a:solidFill>
            <a:prstDash val="solid"/>
            <a:round/>
            <a:headEnd type="none" w="med" len="med"/>
            <a:tailEnd type="none" w="med" len="med"/>
          </a:ln>
        </p:spPr>
      </p:cxnSp>
      <p:pic>
        <p:nvPicPr>
          <p:cNvPr id="2050" name="Picture 2" descr="Russell Westbrook quote: I say, 'Why not' to everything.">
            <a:extLst>
              <a:ext uri="{FF2B5EF4-FFF2-40B4-BE49-F238E27FC236}">
                <a16:creationId xmlns:a16="http://schemas.microsoft.com/office/drawing/2014/main" id="{7CF18A8F-6106-4D24-A314-914758410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73" y="336824"/>
            <a:ext cx="8486454" cy="399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9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311700" y="407700"/>
            <a:ext cx="8520600" cy="19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a:t>
            </a:r>
            <a:endParaRPr/>
          </a:p>
        </p:txBody>
      </p:sp>
      <p:sp>
        <p:nvSpPr>
          <p:cNvPr id="260" name="Google Shape;260;p46"/>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Today, in New York City, we have almost double the number of cases which were found in 2010.</a:t>
            </a:r>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261" name="Google Shape;261;p46"/>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INCREASE SINCE 2010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55275" y="226603"/>
            <a:ext cx="4362613" cy="9549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BUT WE ARE DATA SCIENTISTS &lt;3 !</a:t>
            </a:r>
            <a:endParaRPr dirty="0"/>
          </a:p>
        </p:txBody>
      </p:sp>
      <p:pic>
        <p:nvPicPr>
          <p:cNvPr id="5" name="Picture 4" descr="A graph of different colored rectangular shapes&#10;&#10;Description automatically generated">
            <a:extLst>
              <a:ext uri="{FF2B5EF4-FFF2-40B4-BE49-F238E27FC236}">
                <a16:creationId xmlns:a16="http://schemas.microsoft.com/office/drawing/2014/main" id="{E7407215-ADF7-3CEF-BE48-FAA03F9EE6E7}"/>
              </a:ext>
            </a:extLst>
          </p:cNvPr>
          <p:cNvPicPr>
            <a:picLocks noChangeAspect="1"/>
          </p:cNvPicPr>
          <p:nvPr/>
        </p:nvPicPr>
        <p:blipFill>
          <a:blip r:embed="rId3"/>
          <a:stretch>
            <a:fillRect/>
          </a:stretch>
        </p:blipFill>
        <p:spPr>
          <a:xfrm>
            <a:off x="4849401" y="2857695"/>
            <a:ext cx="3452117" cy="1898665"/>
          </a:xfrm>
          <a:prstGeom prst="rect">
            <a:avLst/>
          </a:prstGeom>
        </p:spPr>
      </p:pic>
      <p:pic>
        <p:nvPicPr>
          <p:cNvPr id="7" name="Picture 6" descr="A graph with a line&#10;&#10;Description automatically generated">
            <a:extLst>
              <a:ext uri="{FF2B5EF4-FFF2-40B4-BE49-F238E27FC236}">
                <a16:creationId xmlns:a16="http://schemas.microsoft.com/office/drawing/2014/main" id="{08396F01-762F-3063-64CD-41222C05A52E}"/>
              </a:ext>
            </a:extLst>
          </p:cNvPr>
          <p:cNvPicPr>
            <a:picLocks noChangeAspect="1"/>
          </p:cNvPicPr>
          <p:nvPr/>
        </p:nvPicPr>
        <p:blipFill>
          <a:blip r:embed="rId4"/>
          <a:stretch>
            <a:fillRect/>
          </a:stretch>
        </p:blipFill>
        <p:spPr>
          <a:xfrm>
            <a:off x="401652" y="1862254"/>
            <a:ext cx="4170348" cy="2453438"/>
          </a:xfrm>
          <a:prstGeom prst="rect">
            <a:avLst/>
          </a:prstGeom>
        </p:spPr>
      </p:pic>
      <p:pic>
        <p:nvPicPr>
          <p:cNvPr id="9" name="Picture 8" descr="A graph of age and age&#10;&#10;Description automatically generated">
            <a:extLst>
              <a:ext uri="{FF2B5EF4-FFF2-40B4-BE49-F238E27FC236}">
                <a16:creationId xmlns:a16="http://schemas.microsoft.com/office/drawing/2014/main" id="{9B7D8F14-B8B7-83BB-ACDA-50E68CA043DD}"/>
              </a:ext>
            </a:extLst>
          </p:cNvPr>
          <p:cNvPicPr>
            <a:picLocks noChangeAspect="1"/>
          </p:cNvPicPr>
          <p:nvPr/>
        </p:nvPicPr>
        <p:blipFill>
          <a:blip r:embed="rId5"/>
          <a:stretch>
            <a:fillRect/>
          </a:stretch>
        </p:blipFill>
        <p:spPr>
          <a:xfrm>
            <a:off x="4640477" y="0"/>
            <a:ext cx="4072350" cy="2571750"/>
          </a:xfrm>
          <a:prstGeom prst="rect">
            <a:avLst/>
          </a:prstGeom>
        </p:spPr>
      </p:pic>
    </p:spTree>
    <p:extLst>
      <p:ext uri="{BB962C8B-B14F-4D97-AF65-F5344CB8AC3E}">
        <p14:creationId xmlns:p14="http://schemas.microsoft.com/office/powerpoint/2010/main" val="191241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4212848" y="3323233"/>
            <a:ext cx="43083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a:t>
            </a:r>
            <a:r>
              <a:rPr lang="en" dirty="0" err="1"/>
              <a:t>nd</a:t>
            </a:r>
            <a:r>
              <a:rPr lang="en" dirty="0"/>
              <a:t> we can do it! </a:t>
            </a:r>
            <a:endParaRPr dirty="0"/>
          </a:p>
        </p:txBody>
      </p:sp>
      <p:pic>
        <p:nvPicPr>
          <p:cNvPr id="3" name="Picture 2" descr="A pie chart with text on it&#10;&#10;Description automatically generated">
            <a:extLst>
              <a:ext uri="{FF2B5EF4-FFF2-40B4-BE49-F238E27FC236}">
                <a16:creationId xmlns:a16="http://schemas.microsoft.com/office/drawing/2014/main" id="{AB5B52EC-8A77-294F-52D6-8DEE4609399B}"/>
              </a:ext>
            </a:extLst>
          </p:cNvPr>
          <p:cNvPicPr>
            <a:picLocks noChangeAspect="1"/>
          </p:cNvPicPr>
          <p:nvPr/>
        </p:nvPicPr>
        <p:blipFill>
          <a:blip r:embed="rId3"/>
          <a:stretch>
            <a:fillRect/>
          </a:stretch>
        </p:blipFill>
        <p:spPr>
          <a:xfrm>
            <a:off x="479159" y="313704"/>
            <a:ext cx="2387331" cy="2201432"/>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76D364C6-7F8D-2CFF-D9CD-4A98A3A970B4}"/>
              </a:ext>
            </a:extLst>
          </p:cNvPr>
          <p:cNvPicPr>
            <a:picLocks noChangeAspect="1"/>
          </p:cNvPicPr>
          <p:nvPr/>
        </p:nvPicPr>
        <p:blipFill>
          <a:blip r:embed="rId4"/>
          <a:stretch>
            <a:fillRect/>
          </a:stretch>
        </p:blipFill>
        <p:spPr>
          <a:xfrm>
            <a:off x="160661" y="2628365"/>
            <a:ext cx="3663512" cy="2336636"/>
          </a:xfrm>
          <a:prstGeom prst="rect">
            <a:avLst/>
          </a:prstGeom>
        </p:spPr>
      </p:pic>
      <p:pic>
        <p:nvPicPr>
          <p:cNvPr id="15" name="Picture 14" descr="A graph with a line going up&#10;&#10;Description automatically generated">
            <a:extLst>
              <a:ext uri="{FF2B5EF4-FFF2-40B4-BE49-F238E27FC236}">
                <a16:creationId xmlns:a16="http://schemas.microsoft.com/office/drawing/2014/main" id="{84BF2FF6-EB55-5685-35EC-A54FADD92E25}"/>
              </a:ext>
            </a:extLst>
          </p:cNvPr>
          <p:cNvPicPr>
            <a:picLocks noChangeAspect="1"/>
          </p:cNvPicPr>
          <p:nvPr/>
        </p:nvPicPr>
        <p:blipFill>
          <a:blip r:embed="rId5"/>
          <a:stretch>
            <a:fillRect/>
          </a:stretch>
        </p:blipFill>
        <p:spPr>
          <a:xfrm>
            <a:off x="4877245" y="354102"/>
            <a:ext cx="3510998" cy="2274263"/>
          </a:xfrm>
          <a:prstGeom prst="rect">
            <a:avLst/>
          </a:prstGeom>
        </p:spPr>
      </p:pic>
      <p:pic>
        <p:nvPicPr>
          <p:cNvPr id="16" name="Picture 15" descr="A graph of different colored bars&#10;&#10;Description automatically generated">
            <a:extLst>
              <a:ext uri="{FF2B5EF4-FFF2-40B4-BE49-F238E27FC236}">
                <a16:creationId xmlns:a16="http://schemas.microsoft.com/office/drawing/2014/main" id="{0FCC1187-ABE3-6E0F-0073-5BC2DB433464}"/>
              </a:ext>
            </a:extLst>
          </p:cNvPr>
          <p:cNvPicPr>
            <a:picLocks noChangeAspect="1"/>
          </p:cNvPicPr>
          <p:nvPr/>
        </p:nvPicPr>
        <p:blipFill>
          <a:blip r:embed="rId4"/>
          <a:stretch>
            <a:fillRect/>
          </a:stretch>
        </p:blipFill>
        <p:spPr>
          <a:xfrm>
            <a:off x="313061" y="2780765"/>
            <a:ext cx="3663512" cy="2336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224672" y="331364"/>
            <a:ext cx="7903328" cy="24965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New York Youth’s Drug Abuse</a:t>
            </a:r>
            <a:endParaRPr dirty="0"/>
          </a:p>
        </p:txBody>
      </p:sp>
      <p:sp>
        <p:nvSpPr>
          <p:cNvPr id="206" name="Google Shape;206;p38"/>
          <p:cNvSpPr txBox="1"/>
          <p:nvPr/>
        </p:nvSpPr>
        <p:spPr>
          <a:xfrm>
            <a:off x="4348650" y="1594363"/>
            <a:ext cx="4631400" cy="3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0" b="1" dirty="0">
                <a:solidFill>
                  <a:srgbClr val="9A6ABA"/>
                </a:solidFill>
                <a:latin typeface="Montserrat"/>
                <a:ea typeface="Montserrat"/>
                <a:cs typeface="Montserrat"/>
                <a:sym typeface="Montserrat"/>
              </a:rPr>
              <a:t>01.</a:t>
            </a:r>
            <a:endParaRPr sz="25000" b="1" dirty="0">
              <a:solidFill>
                <a:srgbClr val="9A6AB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263699" y="405371"/>
            <a:ext cx="8705640" cy="11254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Citations &amp; References!</a:t>
            </a:r>
            <a:br>
              <a:rPr lang="en" dirty="0"/>
            </a:br>
            <a:br>
              <a:rPr lang="en" dirty="0"/>
            </a:br>
            <a:br>
              <a:rPr lang="en" dirty="0"/>
            </a:br>
            <a:endParaRPr dirty="0"/>
          </a:p>
        </p:txBody>
      </p:sp>
      <p:sp>
        <p:nvSpPr>
          <p:cNvPr id="4" name="TextBox 3">
            <a:extLst>
              <a:ext uri="{FF2B5EF4-FFF2-40B4-BE49-F238E27FC236}">
                <a16:creationId xmlns:a16="http://schemas.microsoft.com/office/drawing/2014/main" id="{A1C437CD-E6C2-4259-CB77-74D1DEED0550}"/>
              </a:ext>
            </a:extLst>
          </p:cNvPr>
          <p:cNvSpPr txBox="1"/>
          <p:nvPr/>
        </p:nvSpPr>
        <p:spPr>
          <a:xfrm>
            <a:off x="263699" y="1125200"/>
            <a:ext cx="11448840" cy="2893100"/>
          </a:xfrm>
          <a:prstGeom prst="rect">
            <a:avLst/>
          </a:prstGeom>
          <a:noFill/>
        </p:spPr>
        <p:txBody>
          <a:bodyPr wrap="square">
            <a:spAutoFit/>
          </a:bodyPr>
          <a:lstStyle/>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www.nycourts.gov</a:t>
            </a:r>
            <a:r>
              <a:rPr lang="en-IN" dirty="0">
                <a:solidFill>
                  <a:schemeClr val="bg2">
                    <a:lumMod val="50000"/>
                  </a:schemeClr>
                </a:solidFill>
                <a:effectLst/>
                <a:latin typeface="TimesNewRomanPSMT"/>
              </a:rPr>
              <a:t>/courts/</a:t>
            </a:r>
            <a:r>
              <a:rPr lang="en-IN" dirty="0" err="1">
                <a:solidFill>
                  <a:schemeClr val="bg2">
                    <a:lumMod val="50000"/>
                  </a:schemeClr>
                </a:solidFill>
                <a:effectLst/>
                <a:latin typeface="TimesNewRomanPSMT"/>
              </a:rPr>
              <a:t>nyc</a:t>
            </a:r>
            <a:r>
              <a:rPr lang="en-IN" dirty="0">
                <a:solidFill>
                  <a:schemeClr val="bg2">
                    <a:lumMod val="50000"/>
                  </a:schemeClr>
                </a:solidFill>
                <a:effectLst/>
                <a:latin typeface="TimesNewRomanPSMT"/>
              </a:rPr>
              <a:t>/</a:t>
            </a:r>
            <a:r>
              <a:rPr lang="en-IN" dirty="0" err="1">
                <a:solidFill>
                  <a:schemeClr val="bg2">
                    <a:lumMod val="50000"/>
                  </a:schemeClr>
                </a:solidFill>
                <a:effectLst/>
                <a:latin typeface="TimesNewRomanPSMT"/>
              </a:rPr>
              <a:t>drug_treatment</a:t>
            </a:r>
            <a:r>
              <a:rPr lang="en-IN" dirty="0">
                <a:solidFill>
                  <a:schemeClr val="bg2">
                    <a:lumMod val="50000"/>
                  </a:schemeClr>
                </a:solidFill>
                <a:effectLst/>
                <a:latin typeface="TimesNewRomanPSMT"/>
              </a:rPr>
              <a:t>/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www.schools.nyc.gov</a:t>
            </a:r>
            <a:r>
              <a:rPr lang="en-IN" dirty="0">
                <a:solidFill>
                  <a:schemeClr val="bg2">
                    <a:lumMod val="50000"/>
                  </a:schemeClr>
                </a:solidFill>
                <a:effectLst/>
                <a:latin typeface="TimesNewRomanPSMT"/>
              </a:rPr>
              <a:t>/school-life/special-situations/substance-abuse-prevention-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and-intervention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nypost.com</a:t>
            </a:r>
            <a:r>
              <a:rPr lang="en-IN" dirty="0">
                <a:solidFill>
                  <a:schemeClr val="bg2">
                    <a:lumMod val="50000"/>
                  </a:schemeClr>
                </a:solidFill>
                <a:effectLst/>
                <a:latin typeface="TimesNewRomanPSMT"/>
              </a:rPr>
              <a:t>/2019/12/02/heroin-use-jumps-33-among-nyc-teens-health-department/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drugabusestatistics.org</a:t>
            </a:r>
            <a:r>
              <a:rPr lang="en-IN" dirty="0">
                <a:solidFill>
                  <a:schemeClr val="bg2">
                    <a:lumMod val="50000"/>
                  </a:schemeClr>
                </a:solidFill>
                <a:effectLst/>
                <a:latin typeface="TimesNewRomanPSMT"/>
              </a:rPr>
              <a:t>/teen-drug-use/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www.ncbi.nlm.nih.gov</a:t>
            </a:r>
            <a:r>
              <a:rPr lang="en-IN" dirty="0">
                <a:solidFill>
                  <a:schemeClr val="bg2">
                    <a:lumMod val="50000"/>
                  </a:schemeClr>
                </a:solidFill>
                <a:effectLst/>
                <a:latin typeface="TimesNewRomanPSMT"/>
              </a:rPr>
              <a:t>/</a:t>
            </a:r>
            <a:r>
              <a:rPr lang="en-IN" dirty="0" err="1">
                <a:solidFill>
                  <a:schemeClr val="bg2">
                    <a:lumMod val="50000"/>
                  </a:schemeClr>
                </a:solidFill>
                <a:effectLst/>
                <a:latin typeface="TimesNewRomanPSMT"/>
              </a:rPr>
              <a:t>pmc</a:t>
            </a:r>
            <a:r>
              <a:rPr lang="en-IN" dirty="0">
                <a:solidFill>
                  <a:schemeClr val="bg2">
                    <a:lumMod val="50000"/>
                  </a:schemeClr>
                </a:solidFill>
                <a:effectLst/>
                <a:latin typeface="TimesNewRomanPSMT"/>
              </a:rPr>
              <a:t>/articles/PMC5525418/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www.ncbi.nlm.nih.gov</a:t>
            </a:r>
            <a:r>
              <a:rPr lang="en-IN" dirty="0">
                <a:solidFill>
                  <a:schemeClr val="bg2">
                    <a:lumMod val="50000"/>
                  </a:schemeClr>
                </a:solidFill>
                <a:effectLst/>
                <a:latin typeface="TimesNewRomanPSMT"/>
              </a:rPr>
              <a:t>/</a:t>
            </a:r>
            <a:r>
              <a:rPr lang="en-IN" dirty="0" err="1">
                <a:solidFill>
                  <a:schemeClr val="bg2">
                    <a:lumMod val="50000"/>
                  </a:schemeClr>
                </a:solidFill>
                <a:effectLst/>
                <a:latin typeface="TimesNewRomanPSMT"/>
              </a:rPr>
              <a:t>pmc</a:t>
            </a:r>
            <a:r>
              <a:rPr lang="en-IN" dirty="0">
                <a:solidFill>
                  <a:schemeClr val="bg2">
                    <a:lumMod val="50000"/>
                  </a:schemeClr>
                </a:solidFill>
                <a:effectLst/>
                <a:latin typeface="TimesNewRomanPSMT"/>
              </a:rPr>
              <a:t>/articles/PMC2681083/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www.samhsa.gov</a:t>
            </a:r>
            <a:r>
              <a:rPr lang="en-IN" dirty="0">
                <a:solidFill>
                  <a:schemeClr val="bg2">
                    <a:lumMod val="50000"/>
                  </a:schemeClr>
                </a:solidFill>
                <a:effectLst/>
                <a:latin typeface="TimesNewRomanPSMT"/>
              </a:rPr>
              <a:t>/data/sites/default/files/reports/rpt39443/2021NSDUHFFRRev01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0323.pdf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www.nyc.gov</a:t>
            </a:r>
            <a:r>
              <a:rPr lang="en-IN" dirty="0">
                <a:solidFill>
                  <a:schemeClr val="bg2">
                    <a:lumMod val="50000"/>
                  </a:schemeClr>
                </a:solidFill>
                <a:effectLst/>
                <a:latin typeface="TimesNewRomanPSMT"/>
              </a:rPr>
              <a:t>/assets/doh/downloads/pdf/survey/survey-2009drugod.pdf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www.nytimes.com</a:t>
            </a:r>
            <a:r>
              <a:rPr lang="en-IN" dirty="0">
                <a:solidFill>
                  <a:schemeClr val="bg2">
                    <a:lumMod val="50000"/>
                  </a:schemeClr>
                </a:solidFill>
                <a:effectLst/>
                <a:latin typeface="TimesNewRomanPSMT"/>
              </a:rPr>
              <a:t>/2021/11/30/</a:t>
            </a:r>
            <a:r>
              <a:rPr lang="en-IN" dirty="0" err="1">
                <a:solidFill>
                  <a:schemeClr val="bg2">
                    <a:lumMod val="50000"/>
                  </a:schemeClr>
                </a:solidFill>
                <a:effectLst/>
                <a:latin typeface="TimesNewRomanPSMT"/>
              </a:rPr>
              <a:t>nyregion</a:t>
            </a:r>
            <a:r>
              <a:rPr lang="en-IN" dirty="0">
                <a:solidFill>
                  <a:schemeClr val="bg2">
                    <a:lumMod val="50000"/>
                  </a:schemeClr>
                </a:solidFill>
                <a:effectLst/>
                <a:latin typeface="TimesNewRomanPSMT"/>
              </a:rPr>
              <a:t>/supervised-injection-sites-</a:t>
            </a:r>
            <a:r>
              <a:rPr lang="en-IN" dirty="0" err="1">
                <a:solidFill>
                  <a:schemeClr val="bg2">
                    <a:lumMod val="50000"/>
                  </a:schemeClr>
                </a:solidFill>
                <a:effectLst/>
                <a:latin typeface="TimesNewRomanPSMT"/>
              </a:rPr>
              <a:t>nyc.html</a:t>
            </a:r>
            <a:r>
              <a:rPr lang="en-IN" dirty="0">
                <a:solidFill>
                  <a:schemeClr val="bg2">
                    <a:lumMod val="50000"/>
                  </a:schemeClr>
                </a:solidFill>
                <a:effectLst/>
                <a:latin typeface="TimesNewRomanPSMT"/>
              </a:rPr>
              <a:t>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jamanetwork.com</a:t>
            </a:r>
            <a:r>
              <a:rPr lang="en-IN" dirty="0">
                <a:solidFill>
                  <a:schemeClr val="bg2">
                    <a:lumMod val="50000"/>
                  </a:schemeClr>
                </a:solidFill>
                <a:effectLst/>
                <a:latin typeface="TimesNewRomanPSMT"/>
              </a:rPr>
              <a:t>/journals/</a:t>
            </a:r>
            <a:r>
              <a:rPr lang="en-IN" dirty="0" err="1">
                <a:solidFill>
                  <a:schemeClr val="bg2">
                    <a:lumMod val="50000"/>
                  </a:schemeClr>
                </a:solidFill>
                <a:effectLst/>
                <a:latin typeface="TimesNewRomanPSMT"/>
              </a:rPr>
              <a:t>jamapediatrics</a:t>
            </a:r>
            <a:r>
              <a:rPr lang="en-IN" dirty="0">
                <a:solidFill>
                  <a:schemeClr val="bg2">
                    <a:lumMod val="50000"/>
                  </a:schemeClr>
                </a:solidFill>
                <a:effectLst/>
                <a:latin typeface="TimesNewRomanPSMT"/>
              </a:rPr>
              <a:t>/</a:t>
            </a:r>
            <a:r>
              <a:rPr lang="en-IN" dirty="0" err="1">
                <a:solidFill>
                  <a:schemeClr val="bg2">
                    <a:lumMod val="50000"/>
                  </a:schemeClr>
                </a:solidFill>
                <a:effectLst/>
                <a:latin typeface="TimesNewRomanPSMT"/>
              </a:rPr>
              <a:t>fullarticle</a:t>
            </a:r>
            <a:r>
              <a:rPr lang="en-IN" dirty="0">
                <a:solidFill>
                  <a:schemeClr val="bg2">
                    <a:lumMod val="50000"/>
                  </a:schemeClr>
                </a:solidFill>
                <a:effectLst/>
                <a:latin typeface="TimesNewRomanPSMT"/>
              </a:rPr>
              <a:t>/189961 </a:t>
            </a:r>
            <a:endParaRPr lang="en-IN" dirty="0">
              <a:solidFill>
                <a:schemeClr val="bg2">
                  <a:lumMod val="50000"/>
                </a:schemeClr>
              </a:solidFill>
              <a:effectLst/>
              <a:latin typeface="SymbolMT"/>
            </a:endParaRPr>
          </a:p>
          <a:p>
            <a:pPr>
              <a:buFont typeface="Arial" panose="020B0604020202020204" pitchFamily="34" charset="0"/>
              <a:buChar char="•"/>
            </a:pPr>
            <a:r>
              <a:rPr lang="en-IN" dirty="0">
                <a:solidFill>
                  <a:schemeClr val="bg2">
                    <a:lumMod val="50000"/>
                  </a:schemeClr>
                </a:solidFill>
                <a:effectLst/>
                <a:latin typeface="TimesNewRomanPSMT"/>
              </a:rPr>
              <a:t>https://</a:t>
            </a:r>
            <a:r>
              <a:rPr lang="en-IN" dirty="0" err="1">
                <a:solidFill>
                  <a:schemeClr val="bg2">
                    <a:lumMod val="50000"/>
                  </a:schemeClr>
                </a:solidFill>
                <a:effectLst/>
                <a:latin typeface="TimesNewRomanPSMT"/>
              </a:rPr>
              <a:t>americanaddictioncenters.org</a:t>
            </a:r>
            <a:r>
              <a:rPr lang="en-IN" dirty="0">
                <a:solidFill>
                  <a:schemeClr val="bg2">
                    <a:lumMod val="50000"/>
                  </a:schemeClr>
                </a:solidFill>
                <a:effectLst/>
                <a:latin typeface="TimesNewRomanPSMT"/>
              </a:rPr>
              <a:t>/ </a:t>
            </a:r>
            <a:endParaRPr lang="en-IN" dirty="0">
              <a:solidFill>
                <a:schemeClr val="bg2">
                  <a:lumMod val="50000"/>
                </a:schemeClr>
              </a:solidFill>
              <a:effectLst/>
              <a:latin typeface="SymbolMT"/>
            </a:endParaRPr>
          </a:p>
        </p:txBody>
      </p:sp>
    </p:spTree>
    <p:extLst>
      <p:ext uri="{BB962C8B-B14F-4D97-AF65-F5344CB8AC3E}">
        <p14:creationId xmlns:p14="http://schemas.microsoft.com/office/powerpoint/2010/main" val="3830001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698643" y="1355976"/>
            <a:ext cx="7808359" cy="27023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Last but not the least, Thank You !</a:t>
            </a:r>
            <a:br>
              <a:rPr lang="en-US" sz="3200" dirty="0"/>
            </a:br>
            <a:br>
              <a:rPr lang="en-US" sz="3200" dirty="0"/>
            </a:br>
            <a:r>
              <a:rPr lang="en-US" sz="2800" dirty="0"/>
              <a:t>Akanksha &amp; Professor Rumi for the guidance, insights &amp; help throughout the course! </a:t>
            </a:r>
            <a:endParaRPr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698643" y="1695023"/>
            <a:ext cx="7746713" cy="27023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sz="3200" dirty="0"/>
            </a:br>
            <a:r>
              <a:rPr lang="en-US" sz="2400" dirty="0"/>
              <a:t>Sai Nishanth </a:t>
            </a:r>
            <a:r>
              <a:rPr lang="en-US" sz="2400" dirty="0" err="1"/>
              <a:t>Mettu</a:t>
            </a:r>
            <a:br>
              <a:rPr lang="en-US" sz="2400" dirty="0"/>
            </a:br>
            <a:r>
              <a:rPr lang="en-US" sz="2400" dirty="0" err="1"/>
              <a:t>Praneeth</a:t>
            </a:r>
            <a:r>
              <a:rPr lang="en-US" sz="2400" dirty="0"/>
              <a:t> Kumar </a:t>
            </a:r>
            <a:r>
              <a:rPr lang="en-US" sz="2400" dirty="0" err="1"/>
              <a:t>Thummalapalli</a:t>
            </a:r>
            <a:br>
              <a:rPr lang="en-US" sz="2400" dirty="0"/>
            </a:br>
            <a:r>
              <a:rPr lang="en-US" sz="2400" dirty="0" err="1"/>
              <a:t>Varad</a:t>
            </a:r>
            <a:r>
              <a:rPr lang="en-US" sz="2400" dirty="0"/>
              <a:t> Naik</a:t>
            </a:r>
            <a:br>
              <a:rPr lang="en-US" sz="2400" dirty="0"/>
            </a:br>
            <a:br>
              <a:rPr lang="en-US" sz="2400" dirty="0"/>
            </a:br>
            <a:endParaRPr sz="3200" dirty="0"/>
          </a:p>
        </p:txBody>
      </p:sp>
    </p:spTree>
    <p:extLst>
      <p:ext uri="{BB962C8B-B14F-4D97-AF65-F5344CB8AC3E}">
        <p14:creationId xmlns:p14="http://schemas.microsoft.com/office/powerpoint/2010/main" val="196177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AND BACKGROUND</a:t>
            </a:r>
            <a:br>
              <a:rPr lang="en-IN" dirty="0"/>
            </a:br>
            <a:br>
              <a:rPr lang="en-IN" dirty="0"/>
            </a:br>
            <a:endParaRPr lang="en-IN" dirty="0"/>
          </a:p>
        </p:txBody>
      </p:sp>
      <p:sp>
        <p:nvSpPr>
          <p:cNvPr id="212" name="Google Shape;212;p39"/>
          <p:cNvSpPr txBox="1">
            <a:spLocks noGrp="1"/>
          </p:cNvSpPr>
          <p:nvPr>
            <p:ph type="body" idx="1"/>
          </p:nvPr>
        </p:nvSpPr>
        <p:spPr>
          <a:xfrm>
            <a:off x="245402" y="2374048"/>
            <a:ext cx="7572017" cy="2447088"/>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rPr>
              <a:t>Addressing the escalating drug abuse problem among New York City's youth necessitates a comprehensive approach. By scrutinizing the social, mental, and financial states of the youth and referencing past drug abuse cases, we aim to pinpoint influential factors. Employing </a:t>
            </a:r>
            <a:r>
              <a:rPr lang="en-IN" sz="1200" b="1" i="0" u="sng" dirty="0">
                <a:solidFill>
                  <a:schemeClr val="tx2">
                    <a:lumMod val="10000"/>
                  </a:schemeClr>
                </a:solidFill>
                <a:effectLst/>
                <a:latin typeface="Montserrat" pitchFamily="2" charset="77"/>
                <a:ea typeface="Apple Symbols" panose="02000000000000000000" pitchFamily="2" charset="-79"/>
                <a:cs typeface="AL BAYAN PLAIN" pitchFamily="2" charset="-78"/>
              </a:rPr>
              <a:t>clustering analysis</a:t>
            </a:r>
            <a:r>
              <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rPr>
              <a:t>, a </a:t>
            </a:r>
            <a:r>
              <a:rPr lang="en-IN" sz="1200" b="1" i="0" u="sng" dirty="0">
                <a:solidFill>
                  <a:schemeClr val="tx2">
                    <a:lumMod val="10000"/>
                  </a:schemeClr>
                </a:solidFill>
                <a:effectLst/>
                <a:latin typeface="Montserrat" pitchFamily="2" charset="77"/>
                <a:ea typeface="Apple Symbols" panose="02000000000000000000" pitchFamily="2" charset="-79"/>
                <a:cs typeface="AL BAYAN PLAIN" pitchFamily="2" charset="-78"/>
              </a:rPr>
              <a:t>predictive model </a:t>
            </a:r>
            <a:r>
              <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rPr>
              <a:t>will assess the likelihood of a young person succumbing to drug abuse under specific conditions. Beyond current trends, our </a:t>
            </a:r>
            <a:r>
              <a:rPr lang="en-IN" sz="1200" b="1" i="0" u="sng" dirty="0">
                <a:solidFill>
                  <a:schemeClr val="tx2">
                    <a:lumMod val="10000"/>
                  </a:schemeClr>
                </a:solidFill>
                <a:effectLst/>
                <a:latin typeface="Montserrat" pitchFamily="2" charset="77"/>
                <a:ea typeface="Apple Symbols" panose="02000000000000000000" pitchFamily="2" charset="-79"/>
                <a:cs typeface="AL BAYAN PLAIN" pitchFamily="2" charset="-78"/>
              </a:rPr>
              <a:t>forecast model </a:t>
            </a:r>
            <a:r>
              <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rPr>
              <a:t>will estimate future cases, aiding in resource allocation. </a:t>
            </a:r>
          </a:p>
          <a:p>
            <a:pPr>
              <a:buFont typeface="Wingdings" panose="05000000000000000000" pitchFamily="2" charset="2"/>
              <a:buChar char="§"/>
            </a:pPr>
            <a:endParaRPr lang="en-IN" sz="1200" b="0" i="0" dirty="0">
              <a:solidFill>
                <a:schemeClr val="tx2">
                  <a:lumMod val="10000"/>
                </a:schemeClr>
              </a:solidFill>
              <a:effectLst/>
              <a:latin typeface="Montserrat" pitchFamily="2" charset="77"/>
              <a:ea typeface="Apple Symbols" panose="02000000000000000000" pitchFamily="2" charset="-79"/>
              <a:cs typeface="Al Bayan Plain" pitchFamily="2" charset="-78"/>
            </a:endParaRPr>
          </a:p>
        </p:txBody>
      </p:sp>
      <p:cxnSp>
        <p:nvCxnSpPr>
          <p:cNvPr id="213" name="Google Shape;213;p39"/>
          <p:cNvCxnSpPr/>
          <p:nvPr/>
        </p:nvCxnSpPr>
        <p:spPr>
          <a:xfrm>
            <a:off x="418229" y="2012625"/>
            <a:ext cx="621600" cy="0"/>
          </a:xfrm>
          <a:prstGeom prst="straightConnector1">
            <a:avLst/>
          </a:prstGeom>
          <a:noFill/>
          <a:ln w="76200" cap="flat" cmpd="sng">
            <a:solidFill>
              <a:srgbClr val="9A6ABA"/>
            </a:solidFill>
            <a:prstDash val="solid"/>
            <a:round/>
            <a:headEnd type="none" w="med" len="med"/>
            <a:tailEnd type="none" w="med" len="med"/>
          </a:ln>
        </p:spPr>
      </p:cxnSp>
      <p:sp>
        <p:nvSpPr>
          <p:cNvPr id="214" name="Google Shape;214;p39"/>
          <p:cNvSpPr txBox="1">
            <a:spLocks noGrp="1"/>
          </p:cNvSpPr>
          <p:nvPr>
            <p:ph type="body" idx="2"/>
          </p:nvPr>
        </p:nvSpPr>
        <p:spPr>
          <a:xfrm>
            <a:off x="5643842" y="5427134"/>
            <a:ext cx="3330300" cy="24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Today, that trailblazing spirit makes NYU one of the most prominent and respected research universities in the world, featuring top-ranked academic programs and accepting fewer than one-in-five undergraduates.</a:t>
            </a:r>
            <a:endParaRPr dirty="0"/>
          </a:p>
        </p:txBody>
      </p:sp>
      <p:pic>
        <p:nvPicPr>
          <p:cNvPr id="3" name="Picture 2" descr="A map of a city&#10;&#10;Description automatically generated">
            <a:extLst>
              <a:ext uri="{FF2B5EF4-FFF2-40B4-BE49-F238E27FC236}">
                <a16:creationId xmlns:a16="http://schemas.microsoft.com/office/drawing/2014/main" id="{071F8B71-145B-5EC7-5D58-7024EF947BE2}"/>
              </a:ext>
            </a:extLst>
          </p:cNvPr>
          <p:cNvPicPr>
            <a:picLocks noChangeAspect="1"/>
          </p:cNvPicPr>
          <p:nvPr/>
        </p:nvPicPr>
        <p:blipFill>
          <a:blip r:embed="rId3"/>
          <a:stretch>
            <a:fillRect/>
          </a:stretch>
        </p:blipFill>
        <p:spPr>
          <a:xfrm>
            <a:off x="6051954" y="322364"/>
            <a:ext cx="2514075" cy="1825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&amp; TARGET VARIABLES</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418229" y="1843291"/>
            <a:ext cx="621600" cy="0"/>
          </a:xfrm>
          <a:prstGeom prst="straightConnector1">
            <a:avLst/>
          </a:prstGeom>
          <a:noFill/>
          <a:ln w="76200" cap="flat" cmpd="sng">
            <a:solidFill>
              <a:srgbClr val="9A6ABA"/>
            </a:solidFill>
            <a:prstDash val="solid"/>
            <a:round/>
            <a:headEnd type="none" w="med" len="med"/>
            <a:tailEnd type="none" w="med" len="med"/>
          </a:ln>
        </p:spPr>
      </p:cxnSp>
      <p:sp>
        <p:nvSpPr>
          <p:cNvPr id="4" name="TextBox 3">
            <a:extLst>
              <a:ext uri="{FF2B5EF4-FFF2-40B4-BE49-F238E27FC236}">
                <a16:creationId xmlns:a16="http://schemas.microsoft.com/office/drawing/2014/main" id="{869C55AE-4327-8651-0336-012BD9F92143}"/>
              </a:ext>
            </a:extLst>
          </p:cNvPr>
          <p:cNvSpPr txBox="1"/>
          <p:nvPr/>
        </p:nvSpPr>
        <p:spPr>
          <a:xfrm>
            <a:off x="1202266" y="1700737"/>
            <a:ext cx="7349067" cy="1815882"/>
          </a:xfrm>
          <a:prstGeom prst="rect">
            <a:avLst/>
          </a:prstGeom>
          <a:noFill/>
        </p:spPr>
        <p:txBody>
          <a:bodyPr wrap="square">
            <a:spAutoFit/>
          </a:bodyPr>
          <a:lstStyle/>
          <a:p>
            <a:r>
              <a:rPr lang="en-IN" sz="140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Our</a:t>
            </a:r>
            <a:r>
              <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Dataset</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is meticulously curated from </a:t>
            </a: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r</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esearch </a:t>
            </a: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p</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apers, websites including </a:t>
            </a:r>
            <a:r>
              <a:rPr lang="en-IN" sz="140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NYC Open Data</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US Substance Abuse and Mental Health Data Archive, World Open Data, and NYC Bureau of Virtual Statistics.</a:t>
            </a:r>
          </a:p>
          <a:p>
            <a:endPar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endParaRPr>
          </a:p>
          <a:p>
            <a:pPr marL="0" lvl="0" indent="0" rtl="0">
              <a:spcBef>
                <a:spcPts val="0"/>
              </a:spcBef>
              <a:spcAft>
                <a:spcPts val="0"/>
              </a:spcAft>
              <a:buNone/>
            </a:pPr>
            <a:r>
              <a:rPr lang="en-IN" sz="1400" b="1" dirty="0">
                <a:latin typeface="Apple Symbols" panose="02000000000000000000" pitchFamily="2" charset="-79"/>
                <a:ea typeface="Apple Symbols" panose="02000000000000000000" pitchFamily="2" charset="-79"/>
                <a:cs typeface="Apple Symbols" panose="02000000000000000000" pitchFamily="2" charset="-79"/>
                <a:hlinkClick r:id="rId3"/>
              </a:rPr>
              <a:t>https://opendata.cityofnewyork.us/</a:t>
            </a:r>
          </a:p>
          <a:p>
            <a:pPr marL="0" lvl="0" indent="0" rtl="0">
              <a:spcBef>
                <a:spcPts val="0"/>
              </a:spcBef>
              <a:spcAft>
                <a:spcPts val="0"/>
              </a:spcAft>
              <a:buNone/>
            </a:pPr>
            <a:r>
              <a:rPr lang="en-IN" sz="1400" b="1" dirty="0">
                <a:latin typeface="Apple Symbols" panose="02000000000000000000" pitchFamily="2" charset="-79"/>
                <a:ea typeface="Apple Symbols" panose="02000000000000000000" pitchFamily="2" charset="-79"/>
                <a:cs typeface="Apple Symbols" panose="02000000000000000000" pitchFamily="2" charset="-79"/>
                <a:hlinkClick r:id="rId3"/>
              </a:rPr>
              <a:t>https://www.cdc.gov/nchs/</a:t>
            </a:r>
            <a:endParaRPr lang="en-IN" sz="1400" b="1" dirty="0">
              <a:latin typeface="Apple Symbols" panose="02000000000000000000" pitchFamily="2" charset="-79"/>
              <a:ea typeface="Apple Symbols" panose="02000000000000000000" pitchFamily="2" charset="-79"/>
              <a:cs typeface="Apple Symbols" panose="02000000000000000000" pitchFamily="2" charset="-79"/>
            </a:endParaRPr>
          </a:p>
          <a:p>
            <a:pPr marL="0" lvl="0" indent="0" rtl="0">
              <a:spcBef>
                <a:spcPts val="0"/>
              </a:spcBef>
              <a:spcAft>
                <a:spcPts val="0"/>
              </a:spcAft>
              <a:buNone/>
            </a:pPr>
            <a:r>
              <a:rPr lang="en-IN" sz="1400" b="1" dirty="0">
                <a:latin typeface="Apple Symbols" panose="02000000000000000000" pitchFamily="2" charset="-79"/>
                <a:ea typeface="Apple Symbols" panose="02000000000000000000" pitchFamily="2" charset="-79"/>
                <a:cs typeface="Apple Symbols" panose="02000000000000000000" pitchFamily="2" charset="-79"/>
                <a:hlinkClick r:id="rId4"/>
              </a:rPr>
              <a:t>https://www.datafiles.samhsa.gov/</a:t>
            </a:r>
            <a:endPar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endParaRPr>
          </a:p>
          <a:p>
            <a:endPar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endParaRPr>
          </a:p>
        </p:txBody>
      </p:sp>
      <p:sp>
        <p:nvSpPr>
          <p:cNvPr id="6" name="TextBox 5">
            <a:extLst>
              <a:ext uri="{FF2B5EF4-FFF2-40B4-BE49-F238E27FC236}">
                <a16:creationId xmlns:a16="http://schemas.microsoft.com/office/drawing/2014/main" id="{2434C1D9-D711-3684-87EE-2C600E6CF3AF}"/>
              </a:ext>
            </a:extLst>
          </p:cNvPr>
          <p:cNvSpPr txBox="1"/>
          <p:nvPr/>
        </p:nvSpPr>
        <p:spPr>
          <a:xfrm>
            <a:off x="1168399" y="3478975"/>
            <a:ext cx="6451602" cy="954107"/>
          </a:xfrm>
          <a:prstGeom prst="rect">
            <a:avLst/>
          </a:prstGeom>
          <a:noFill/>
        </p:spPr>
        <p:txBody>
          <a:bodyPr wrap="square">
            <a:spAutoFit/>
          </a:bodyPr>
          <a:lstStyle/>
          <a:p>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Through our models, we want to predict the </a:t>
            </a:r>
            <a:r>
              <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Drug Abuse Incidenc</a:t>
            </a:r>
            <a:r>
              <a:rPr lang="en-IN" b="1"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e,</a:t>
            </a:r>
            <a:r>
              <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a:t>
            </a:r>
            <a:r>
              <a:rPr lang="en-IN" sz="140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Forecast the </a:t>
            </a:r>
            <a:r>
              <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Growth of Incidents </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in New York and </a:t>
            </a:r>
            <a:r>
              <a:rPr lang="en-IN" sz="14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Cluster the Youth </a:t>
            </a:r>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based on Socio-Economic, Health and Behavioural attributes to derive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AND DATA COLLECTION CHALLENGES! </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418229" y="1690891"/>
            <a:ext cx="621600" cy="0"/>
          </a:xfrm>
          <a:prstGeom prst="straightConnector1">
            <a:avLst/>
          </a:prstGeom>
          <a:noFill/>
          <a:ln w="76200" cap="flat" cmpd="sng">
            <a:solidFill>
              <a:srgbClr val="9A6ABA"/>
            </a:solidFill>
            <a:prstDash val="solid"/>
            <a:round/>
            <a:headEnd type="none" w="med" len="med"/>
            <a:tailEnd type="none" w="med" len="med"/>
          </a:ln>
        </p:spPr>
      </p:cxnSp>
      <p:sp>
        <p:nvSpPr>
          <p:cNvPr id="5" name="TextBox 4">
            <a:extLst>
              <a:ext uri="{FF2B5EF4-FFF2-40B4-BE49-F238E27FC236}">
                <a16:creationId xmlns:a16="http://schemas.microsoft.com/office/drawing/2014/main" id="{E34180CD-698E-3E4F-FDFF-95573E8B9EA6}"/>
              </a:ext>
            </a:extLst>
          </p:cNvPr>
          <p:cNvSpPr txBox="1"/>
          <p:nvPr/>
        </p:nvSpPr>
        <p:spPr>
          <a:xfrm>
            <a:off x="1193934" y="1532465"/>
            <a:ext cx="7365866" cy="3323987"/>
          </a:xfrm>
          <a:prstGeom prst="rect">
            <a:avLst/>
          </a:prstGeom>
          <a:noFill/>
        </p:spPr>
        <p:txBody>
          <a:bodyPr wrap="square" rtlCol="0">
            <a:spAutoFit/>
          </a:bodyPr>
          <a:lstStyle/>
          <a:p>
            <a:pPr algn="l"/>
            <a:r>
              <a:rPr lang="en-IN" b="1" i="0" dirty="0">
                <a:solidFill>
                  <a:schemeClr val="tx2">
                    <a:lumMod val="10000"/>
                  </a:schemeClr>
                </a:solidFill>
                <a:effectLst/>
                <a:latin typeface="Montserrat" pitchFamily="2" charset="77"/>
              </a:rPr>
              <a:t>Data Collection Challenges</a:t>
            </a:r>
          </a:p>
          <a:p>
            <a:pPr algn="l"/>
            <a:endParaRPr lang="en-IN" b="0" i="0" dirty="0">
              <a:solidFill>
                <a:schemeClr val="tx2">
                  <a:lumMod val="10000"/>
                </a:schemeClr>
              </a:solidFill>
              <a:effectLst/>
              <a:latin typeface="Montserrat" pitchFamily="2" charset="77"/>
            </a:endParaRPr>
          </a:p>
          <a:p>
            <a:pPr algn="l"/>
            <a:r>
              <a:rPr lang="en-IN" b="0" i="0" dirty="0">
                <a:solidFill>
                  <a:schemeClr val="tx2">
                    <a:lumMod val="10000"/>
                  </a:schemeClr>
                </a:solidFill>
                <a:effectLst/>
                <a:latin typeface="Montserrat" pitchFamily="2" charset="77"/>
              </a:rPr>
              <a:t>Diverse data sources, varying formats, and quality disparities demanded meticulous integration. Ethical considerations and </a:t>
            </a:r>
            <a:r>
              <a:rPr lang="en-IN" b="0" i="0" dirty="0" err="1">
                <a:solidFill>
                  <a:schemeClr val="tx2">
                    <a:lumMod val="10000"/>
                  </a:schemeClr>
                </a:solidFill>
                <a:effectLst/>
                <a:latin typeface="Montserrat" pitchFamily="2" charset="77"/>
              </a:rPr>
              <a:t>analyzing</a:t>
            </a:r>
            <a:r>
              <a:rPr lang="en-IN" b="0" i="0" dirty="0">
                <a:solidFill>
                  <a:schemeClr val="tx2">
                    <a:lumMod val="10000"/>
                  </a:schemeClr>
                </a:solidFill>
                <a:effectLst/>
                <a:latin typeface="Montserrat" pitchFamily="2" charset="77"/>
              </a:rPr>
              <a:t> research papers added complexity, requiring a careful approach to privacy regulations and a methodical process for distilling valuable insights while ensuring data accuracy.</a:t>
            </a:r>
          </a:p>
          <a:p>
            <a:pPr algn="l"/>
            <a:endParaRPr lang="en-IN" b="0" i="0" dirty="0">
              <a:solidFill>
                <a:schemeClr val="tx2">
                  <a:lumMod val="10000"/>
                </a:schemeClr>
              </a:solidFill>
              <a:effectLst/>
              <a:latin typeface="Montserrat" pitchFamily="2" charset="77"/>
            </a:endParaRPr>
          </a:p>
          <a:p>
            <a:pPr algn="l"/>
            <a:r>
              <a:rPr lang="en-IN" b="1" i="0" dirty="0">
                <a:solidFill>
                  <a:schemeClr val="tx2">
                    <a:lumMod val="10000"/>
                  </a:schemeClr>
                </a:solidFill>
                <a:effectLst/>
                <a:latin typeface="Montserrat" pitchFamily="2" charset="77"/>
              </a:rPr>
              <a:t>General Challenges</a:t>
            </a:r>
          </a:p>
          <a:p>
            <a:pPr algn="l"/>
            <a:endParaRPr lang="en-IN" b="0" i="0" dirty="0">
              <a:solidFill>
                <a:schemeClr val="tx2">
                  <a:lumMod val="10000"/>
                </a:schemeClr>
              </a:solidFill>
              <a:effectLst/>
              <a:latin typeface="Montserrat" pitchFamily="2" charset="77"/>
            </a:endParaRPr>
          </a:p>
          <a:p>
            <a:pPr algn="l"/>
            <a:r>
              <a:rPr lang="en-IN" b="0" i="0" dirty="0">
                <a:solidFill>
                  <a:schemeClr val="tx2">
                    <a:lumMod val="10000"/>
                  </a:schemeClr>
                </a:solidFill>
                <a:effectLst/>
                <a:latin typeface="Montserrat" pitchFamily="2" charset="77"/>
              </a:rPr>
              <a:t>Addressing stigma and reporting bias, staying abreast of dynamic substance abuse trends, fostering interdisciplinary collaboration, navigating policy variability, and managing resource constraints were overarching challenges in comprehensively understanding and addressing youth substance abuse in NYC.</a:t>
            </a:r>
          </a:p>
          <a:p>
            <a:pPr algn="l"/>
            <a:endParaRPr lang="en-IN" b="0" i="0" dirty="0">
              <a:solidFill>
                <a:schemeClr val="tx2">
                  <a:lumMod val="10000"/>
                </a:schemeClr>
              </a:solidFill>
              <a:effectLst/>
              <a:latin typeface="Montserrat" pitchFamily="2" charset="77"/>
            </a:endParaRPr>
          </a:p>
          <a:p>
            <a:endParaRPr lang="en-US" dirty="0">
              <a:solidFill>
                <a:schemeClr val="tx2">
                  <a:lumMod val="10000"/>
                </a:schemeClr>
              </a:solidFill>
            </a:endParaRPr>
          </a:p>
        </p:txBody>
      </p:sp>
    </p:spTree>
    <p:extLst>
      <p:ext uri="{BB962C8B-B14F-4D97-AF65-F5344CB8AC3E}">
        <p14:creationId xmlns:p14="http://schemas.microsoft.com/office/powerpoint/2010/main" val="92425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t>
            </a:r>
            <a:br>
              <a:rPr lang="en" dirty="0"/>
            </a:br>
            <a:r>
              <a:rPr lang="en" dirty="0"/>
              <a:t>DESCRIPTION</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817890"/>
            <a:ext cx="621600" cy="0"/>
          </a:xfrm>
          <a:prstGeom prst="straightConnector1">
            <a:avLst/>
          </a:prstGeom>
          <a:noFill/>
          <a:ln w="76200" cap="flat" cmpd="sng">
            <a:solidFill>
              <a:srgbClr val="9A6ABA"/>
            </a:solidFill>
            <a:prstDash val="solid"/>
            <a:round/>
            <a:headEnd type="none" w="med" len="med"/>
            <a:tailEnd type="none" w="med" len="med"/>
          </a:ln>
        </p:spPr>
      </p:cxnSp>
      <p:pic>
        <p:nvPicPr>
          <p:cNvPr id="3" name="Picture 2" descr="A close-up of a computer screen&#10;&#10;Description automatically generated">
            <a:extLst>
              <a:ext uri="{FF2B5EF4-FFF2-40B4-BE49-F238E27FC236}">
                <a16:creationId xmlns:a16="http://schemas.microsoft.com/office/drawing/2014/main" id="{19E9CD1D-2611-C18E-32DF-F41E862D27F7}"/>
              </a:ext>
            </a:extLst>
          </p:cNvPr>
          <p:cNvPicPr>
            <a:picLocks noChangeAspect="1"/>
          </p:cNvPicPr>
          <p:nvPr/>
        </p:nvPicPr>
        <p:blipFill>
          <a:blip r:embed="rId3"/>
          <a:stretch>
            <a:fillRect/>
          </a:stretch>
        </p:blipFill>
        <p:spPr>
          <a:xfrm>
            <a:off x="4667132" y="184022"/>
            <a:ext cx="4261251" cy="1364254"/>
          </a:xfrm>
          <a:prstGeom prst="rect">
            <a:avLst/>
          </a:prstGeom>
        </p:spPr>
      </p:pic>
      <p:sp>
        <p:nvSpPr>
          <p:cNvPr id="8" name="TextBox 7">
            <a:extLst>
              <a:ext uri="{FF2B5EF4-FFF2-40B4-BE49-F238E27FC236}">
                <a16:creationId xmlns:a16="http://schemas.microsoft.com/office/drawing/2014/main" id="{5EBCA298-29BA-16B9-CFA8-B9E12ECF2433}"/>
              </a:ext>
            </a:extLst>
          </p:cNvPr>
          <p:cNvSpPr txBox="1"/>
          <p:nvPr/>
        </p:nvSpPr>
        <p:spPr>
          <a:xfrm>
            <a:off x="837217" y="1649718"/>
            <a:ext cx="6594767" cy="2677656"/>
          </a:xfrm>
          <a:prstGeom prst="rect">
            <a:avLst/>
          </a:prstGeom>
          <a:noFill/>
        </p:spPr>
        <p:txBody>
          <a:bodyPr wrap="square" rtlCol="0">
            <a:spAutoFit/>
          </a:bodyPr>
          <a:lstStyle/>
          <a:p>
            <a:r>
              <a:rPr lang="en-US" b="1" dirty="0">
                <a:latin typeface="Montserrat" pitchFamily="2" charset="77"/>
              </a:rPr>
              <a:t>We have two datasets! </a:t>
            </a:r>
          </a:p>
          <a:p>
            <a:endParaRPr lang="en-US" dirty="0">
              <a:latin typeface="Montserrat" pitchFamily="2" charset="77"/>
            </a:endParaRPr>
          </a:p>
          <a:p>
            <a:r>
              <a:rPr lang="en-US" b="1" dirty="0">
                <a:latin typeface="Montserrat" pitchFamily="2" charset="77"/>
              </a:rPr>
              <a:t>Dataset 1 </a:t>
            </a:r>
            <a:r>
              <a:rPr lang="en-US" dirty="0">
                <a:latin typeface="Montserrat" pitchFamily="2" charset="77"/>
              </a:rPr>
              <a:t>: encompasses all the Socio-Economic &amp; Health history data of the anonymous subjects.</a:t>
            </a:r>
            <a:br>
              <a:rPr lang="en-US" dirty="0">
                <a:latin typeface="Montserrat" pitchFamily="2" charset="77"/>
              </a:rPr>
            </a:br>
            <a:br>
              <a:rPr lang="en-US" dirty="0">
                <a:latin typeface="Montserrat" pitchFamily="2" charset="77"/>
              </a:rPr>
            </a:br>
            <a:r>
              <a:rPr lang="en-US" b="1" dirty="0">
                <a:latin typeface="Montserrat" pitchFamily="2" charset="77"/>
              </a:rPr>
              <a:t>Dataset 2 </a:t>
            </a:r>
            <a:r>
              <a:rPr lang="en-US" dirty="0">
                <a:latin typeface="Montserrat" pitchFamily="2" charset="77"/>
              </a:rPr>
              <a:t>: Contains the Geospatial data, which pin-points the places where Youth Drug Abuse was recorded.</a:t>
            </a:r>
          </a:p>
          <a:p>
            <a:endParaRPr lang="en-US" dirty="0">
              <a:latin typeface="Montserrat" pitchFamily="2" charset="77"/>
            </a:endParaRPr>
          </a:p>
          <a:p>
            <a:r>
              <a:rPr lang="en-IN" sz="14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It amalgamates socio-economic and behavioural attributes with incident-related details, featuring categorical, quantitative, geospatial, temporal, and qualitative variables.</a:t>
            </a:r>
          </a:p>
          <a:p>
            <a:endParaRPr lang="en-US" dirty="0"/>
          </a:p>
        </p:txBody>
      </p:sp>
    </p:spTree>
    <p:extLst>
      <p:ext uri="{BB962C8B-B14F-4D97-AF65-F5344CB8AC3E}">
        <p14:creationId xmlns:p14="http://schemas.microsoft.com/office/powerpoint/2010/main" val="5899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t>
            </a:r>
            <a:br>
              <a:rPr lang="en" dirty="0"/>
            </a:br>
            <a:r>
              <a:rPr lang="en" dirty="0"/>
              <a:t>PRE-PROCESSING!</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741690"/>
            <a:ext cx="621600" cy="0"/>
          </a:xfrm>
          <a:prstGeom prst="straightConnector1">
            <a:avLst/>
          </a:prstGeom>
          <a:noFill/>
          <a:ln w="76200" cap="flat" cmpd="sng">
            <a:solidFill>
              <a:srgbClr val="9A6ABA"/>
            </a:solidFill>
            <a:prstDash val="solid"/>
            <a:round/>
            <a:headEnd type="none" w="med" len="med"/>
            <a:tailEnd type="none" w="med" len="med"/>
          </a:ln>
        </p:spPr>
      </p:cxnSp>
      <p:sp>
        <p:nvSpPr>
          <p:cNvPr id="8" name="TextBox 7">
            <a:extLst>
              <a:ext uri="{FF2B5EF4-FFF2-40B4-BE49-F238E27FC236}">
                <a16:creationId xmlns:a16="http://schemas.microsoft.com/office/drawing/2014/main" id="{5EBCA298-29BA-16B9-CFA8-B9E12ECF2433}"/>
              </a:ext>
            </a:extLst>
          </p:cNvPr>
          <p:cNvSpPr txBox="1"/>
          <p:nvPr/>
        </p:nvSpPr>
        <p:spPr>
          <a:xfrm>
            <a:off x="1023483" y="1630340"/>
            <a:ext cx="7290783" cy="2769989"/>
          </a:xfrm>
          <a:prstGeom prst="rect">
            <a:avLst/>
          </a:prstGeom>
          <a:noFill/>
        </p:spPr>
        <p:txBody>
          <a:bodyPr wrap="square" rtlCol="0">
            <a:spAutoFit/>
          </a:bodyPr>
          <a:lstStyle/>
          <a:p>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The pre-processing of this comprehensive dataset involves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systematic sampling</a:t>
            </a:r>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for representation,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denoising</a:t>
            </a:r>
            <a:r>
              <a:rPr lang="en-IN" sz="1600"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imputation</a:t>
            </a:r>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and outlier removal via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Isolation Forest, one-hot encoding </a:t>
            </a:r>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of categorical variables, and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Min-Max scaling </a:t>
            </a:r>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of numerical features, with specific attention to 'Income’. </a:t>
            </a:r>
          </a:p>
          <a:p>
            <a:endParaRPr lang="en-IN" sz="1600" dirty="0">
              <a:solidFill>
                <a:schemeClr val="tx2">
                  <a:lumMod val="10000"/>
                </a:schemeClr>
              </a:solidFill>
              <a:latin typeface="Montserrat" pitchFamily="2" charset="77"/>
              <a:ea typeface="Apple Symbols" panose="02000000000000000000" pitchFamily="2" charset="-79"/>
              <a:cs typeface="Apple Symbols" panose="02000000000000000000" pitchFamily="2" charset="-79"/>
            </a:endParaRPr>
          </a:p>
          <a:p>
            <a:endParaRPr lang="en-IN" sz="1600" dirty="0">
              <a:solidFill>
                <a:schemeClr val="tx2">
                  <a:lumMod val="10000"/>
                </a:schemeClr>
              </a:solidFill>
              <a:latin typeface="Montserrat" pitchFamily="2" charset="77"/>
              <a:ea typeface="Apple Symbols" panose="02000000000000000000" pitchFamily="2" charset="-79"/>
              <a:cs typeface="Apple Symbols" panose="02000000000000000000" pitchFamily="2" charset="-79"/>
            </a:endParaRPr>
          </a:p>
          <a:p>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As a further step, we analysed various features using </a:t>
            </a:r>
            <a:r>
              <a:rPr lang="en-IN" sz="1600"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Principal Component Analysis and Feature Selection</a:t>
            </a:r>
            <a:r>
              <a:rPr lang="en-IN" sz="1600"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to reduce our data to 25 features. </a:t>
            </a:r>
          </a:p>
          <a:p>
            <a:endParaRPr lang="en-US" dirty="0"/>
          </a:p>
        </p:txBody>
      </p:sp>
    </p:spTree>
    <p:extLst>
      <p:ext uri="{BB962C8B-B14F-4D97-AF65-F5344CB8AC3E}">
        <p14:creationId xmlns:p14="http://schemas.microsoft.com/office/powerpoint/2010/main" val="317459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4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 TIME !</a:t>
            </a:r>
            <a:endParaRPr dirty="0"/>
          </a:p>
        </p:txBody>
      </p:sp>
      <p:sp>
        <p:nvSpPr>
          <p:cNvPr id="227" name="Google Shape;227;p41"/>
          <p:cNvSpPr txBox="1"/>
          <p:nvPr/>
        </p:nvSpPr>
        <p:spPr>
          <a:xfrm>
            <a:off x="386412" y="3592269"/>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pitchFamily="2" charset="77"/>
                <a:ea typeface="Montserrat ExtraBold"/>
                <a:cs typeface="Montserrat ExtraBold"/>
                <a:sym typeface="Montserrat ExtraBold"/>
              </a:rPr>
              <a:t>Logistic Regression</a:t>
            </a:r>
            <a:endParaRPr sz="1200" dirty="0">
              <a:solidFill>
                <a:srgbClr val="57068C"/>
              </a:solidFill>
              <a:latin typeface="Montserrat" pitchFamily="2" charset="77"/>
              <a:ea typeface="Montserrat ExtraBold"/>
              <a:cs typeface="Montserrat ExtraBold"/>
              <a:sym typeface="Montserrat ExtraBold"/>
            </a:endParaRPr>
          </a:p>
          <a:p>
            <a:pPr marL="0" lvl="0" indent="0" algn="ctr" rtl="0">
              <a:lnSpc>
                <a:spcPct val="125000"/>
              </a:lnSpc>
              <a:spcBef>
                <a:spcPts val="600"/>
              </a:spcBef>
              <a:spcAft>
                <a:spcPts val="600"/>
              </a:spcAft>
              <a:buNone/>
            </a:pPr>
            <a:r>
              <a:rPr lang="en" sz="1000" dirty="0">
                <a:solidFill>
                  <a:srgbClr val="333333"/>
                </a:solidFill>
                <a:latin typeface="Montserrat" pitchFamily="2" charset="77"/>
                <a:ea typeface="Montserrat"/>
                <a:cs typeface="Montserrat"/>
                <a:sym typeface="Montserrat"/>
              </a:rPr>
              <a:t>To find the Youth Drug Abuse Incidence</a:t>
            </a:r>
            <a:endParaRPr sz="1000" dirty="0">
              <a:solidFill>
                <a:srgbClr val="333333"/>
              </a:solidFill>
              <a:latin typeface="Montserrat" pitchFamily="2" charset="77"/>
              <a:ea typeface="Montserrat"/>
              <a:cs typeface="Montserrat"/>
              <a:sym typeface="Montserrat"/>
            </a:endParaRPr>
          </a:p>
        </p:txBody>
      </p:sp>
      <p:sp>
        <p:nvSpPr>
          <p:cNvPr id="228" name="Google Shape;228;p41"/>
          <p:cNvSpPr txBox="1"/>
          <p:nvPr/>
        </p:nvSpPr>
        <p:spPr>
          <a:xfrm>
            <a:off x="3322559" y="3603768"/>
            <a:ext cx="22974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pitchFamily="2" charset="77"/>
                <a:ea typeface="Montserrat ExtraBold"/>
                <a:cs typeface="Montserrat ExtraBold"/>
                <a:sym typeface="Montserrat ExtraBold"/>
              </a:rPr>
              <a:t>ARIMA Forecast</a:t>
            </a:r>
          </a:p>
          <a:p>
            <a:pPr marL="0" lvl="0" indent="0" algn="ctr" rtl="0">
              <a:lnSpc>
                <a:spcPct val="125000"/>
              </a:lnSpc>
              <a:spcBef>
                <a:spcPts val="0"/>
              </a:spcBef>
              <a:spcAft>
                <a:spcPts val="0"/>
              </a:spcAft>
              <a:buNone/>
            </a:pPr>
            <a:endParaRPr lang="en-US" sz="1200" dirty="0">
              <a:solidFill>
                <a:srgbClr val="57068C"/>
              </a:solidFill>
              <a:latin typeface="Montserrat" pitchFamily="2" charset="77"/>
              <a:ea typeface="Montserrat ExtraBold"/>
              <a:cs typeface="Montserrat ExtraBold"/>
              <a:sym typeface="Montserrat ExtraBold"/>
            </a:endParaRPr>
          </a:p>
          <a:p>
            <a:pPr algn="ctr">
              <a:lnSpc>
                <a:spcPct val="125000"/>
              </a:lnSpc>
            </a:pPr>
            <a:r>
              <a:rPr lang="en-IN" sz="1050" dirty="0">
                <a:solidFill>
                  <a:srgbClr val="333333"/>
                </a:solidFill>
                <a:latin typeface="Montserrat" pitchFamily="2" charset="77"/>
                <a:ea typeface="Montserrat"/>
                <a:cs typeface="Montserrat"/>
                <a:sym typeface="Montserrat"/>
              </a:rPr>
              <a:t>To forecast the growth of substance-abuse related cases in NYC</a:t>
            </a:r>
          </a:p>
          <a:p>
            <a:pPr marL="0" lvl="0" indent="0" algn="ctr" rtl="0">
              <a:lnSpc>
                <a:spcPct val="125000"/>
              </a:lnSpc>
              <a:spcBef>
                <a:spcPts val="0"/>
              </a:spcBef>
              <a:spcAft>
                <a:spcPts val="0"/>
              </a:spcAft>
              <a:buNone/>
            </a:pPr>
            <a:endParaRPr sz="1200" dirty="0">
              <a:solidFill>
                <a:srgbClr val="57068C"/>
              </a:solidFill>
              <a:latin typeface="Montserrat ExtraBold"/>
              <a:ea typeface="Montserrat ExtraBold"/>
              <a:cs typeface="Montserrat ExtraBold"/>
              <a:sym typeface="Montserrat ExtraBold"/>
            </a:endParaRPr>
          </a:p>
        </p:txBody>
      </p:sp>
      <p:sp>
        <p:nvSpPr>
          <p:cNvPr id="229" name="Google Shape;229;p41"/>
          <p:cNvSpPr txBox="1"/>
          <p:nvPr/>
        </p:nvSpPr>
        <p:spPr>
          <a:xfrm>
            <a:off x="6258706" y="3516071"/>
            <a:ext cx="2393100" cy="11877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200" dirty="0">
                <a:solidFill>
                  <a:srgbClr val="57068C"/>
                </a:solidFill>
                <a:latin typeface="Montserrat" pitchFamily="2" charset="77"/>
                <a:ea typeface="Montserrat ExtraBold"/>
                <a:cs typeface="Montserrat ExtraBold"/>
                <a:sym typeface="Montserrat ExtraBold"/>
              </a:rPr>
              <a:t>K-Means &amp; Agglomerative Clustering</a:t>
            </a:r>
          </a:p>
          <a:p>
            <a:pPr marL="0" lvl="0" indent="0" algn="ctr" rtl="0">
              <a:lnSpc>
                <a:spcPct val="125000"/>
              </a:lnSpc>
              <a:spcBef>
                <a:spcPts val="0"/>
              </a:spcBef>
              <a:spcAft>
                <a:spcPts val="0"/>
              </a:spcAft>
              <a:buNone/>
            </a:pPr>
            <a:endParaRPr lang="en-US" sz="1200" dirty="0">
              <a:solidFill>
                <a:srgbClr val="57068C"/>
              </a:solidFill>
              <a:latin typeface="Montserrat" pitchFamily="2" charset="77"/>
              <a:ea typeface="Montserrat ExtraBold"/>
              <a:cs typeface="Montserrat ExtraBold"/>
              <a:sym typeface="Montserrat ExtraBold"/>
            </a:endParaRPr>
          </a:p>
          <a:p>
            <a:pPr algn="ctr">
              <a:lnSpc>
                <a:spcPct val="125000"/>
              </a:lnSpc>
            </a:pPr>
            <a:r>
              <a:rPr lang="en-IN" sz="1050" dirty="0">
                <a:solidFill>
                  <a:srgbClr val="333333"/>
                </a:solidFill>
                <a:latin typeface="Montserrat" pitchFamily="2" charset="77"/>
                <a:ea typeface="Montserrat"/>
                <a:cs typeface="Montserrat"/>
                <a:sym typeface="Montserrat"/>
              </a:rPr>
              <a:t>To cluster the victims based on socio-economic, health factors to derive common causes.</a:t>
            </a:r>
          </a:p>
          <a:p>
            <a:pPr marL="0" lvl="0" indent="0" algn="ctr" rtl="0">
              <a:lnSpc>
                <a:spcPct val="125000"/>
              </a:lnSpc>
              <a:spcBef>
                <a:spcPts val="0"/>
              </a:spcBef>
              <a:spcAft>
                <a:spcPts val="0"/>
              </a:spcAft>
              <a:buNone/>
            </a:pPr>
            <a:endParaRPr lang="en-US" sz="1200" dirty="0">
              <a:solidFill>
                <a:srgbClr val="57068C"/>
              </a:solidFill>
              <a:latin typeface="Montserrat ExtraBold"/>
              <a:ea typeface="Montserrat ExtraBold"/>
              <a:cs typeface="Montserrat ExtraBold"/>
              <a:sym typeface="Montserrat ExtraBold"/>
            </a:endParaRPr>
          </a:p>
        </p:txBody>
      </p:sp>
      <p:pic>
        <p:nvPicPr>
          <p:cNvPr id="3" name="Picture 2" descr="A map of the united states&#10;&#10;Description automatically generated">
            <a:extLst>
              <a:ext uri="{FF2B5EF4-FFF2-40B4-BE49-F238E27FC236}">
                <a16:creationId xmlns:a16="http://schemas.microsoft.com/office/drawing/2014/main" id="{C65525CD-84DD-71A4-8C3D-A1D50ACA9690}"/>
              </a:ext>
            </a:extLst>
          </p:cNvPr>
          <p:cNvPicPr>
            <a:picLocks noChangeAspect="1"/>
          </p:cNvPicPr>
          <p:nvPr/>
        </p:nvPicPr>
        <p:blipFill>
          <a:blip r:embed="rId3"/>
          <a:stretch>
            <a:fillRect/>
          </a:stretch>
        </p:blipFill>
        <p:spPr>
          <a:xfrm>
            <a:off x="5731691" y="1275330"/>
            <a:ext cx="3004909" cy="2138015"/>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6A1FC23E-77C7-CAC7-EE4E-2685EDC3056E}"/>
              </a:ext>
            </a:extLst>
          </p:cNvPr>
          <p:cNvPicPr>
            <a:picLocks noChangeAspect="1"/>
          </p:cNvPicPr>
          <p:nvPr/>
        </p:nvPicPr>
        <p:blipFill>
          <a:blip r:embed="rId4"/>
          <a:stretch>
            <a:fillRect/>
          </a:stretch>
        </p:blipFill>
        <p:spPr>
          <a:xfrm>
            <a:off x="3153226" y="1393735"/>
            <a:ext cx="2297400" cy="2019610"/>
          </a:xfrm>
          <a:prstGeom prst="rect">
            <a:avLst/>
          </a:prstGeom>
        </p:spPr>
      </p:pic>
      <p:pic>
        <p:nvPicPr>
          <p:cNvPr id="7" name="Picture 6" descr="A pie chart with text on it&#10;&#10;Description automatically generated">
            <a:extLst>
              <a:ext uri="{FF2B5EF4-FFF2-40B4-BE49-F238E27FC236}">
                <a16:creationId xmlns:a16="http://schemas.microsoft.com/office/drawing/2014/main" id="{13A14585-A10D-66E5-D27C-15958A5F4DBF}"/>
              </a:ext>
            </a:extLst>
          </p:cNvPr>
          <p:cNvPicPr>
            <a:picLocks noChangeAspect="1"/>
          </p:cNvPicPr>
          <p:nvPr/>
        </p:nvPicPr>
        <p:blipFill>
          <a:blip r:embed="rId5"/>
          <a:stretch>
            <a:fillRect/>
          </a:stretch>
        </p:blipFill>
        <p:spPr>
          <a:xfrm>
            <a:off x="230720" y="1472533"/>
            <a:ext cx="2324246" cy="1857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215617" y="184022"/>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SELECTION…  </a:t>
            </a:r>
            <a:endParaRPr dirty="0"/>
          </a:p>
        </p:txBody>
      </p:sp>
      <p:cxnSp>
        <p:nvCxnSpPr>
          <p:cNvPr id="2" name="Google Shape;213;p39">
            <a:extLst>
              <a:ext uri="{FF2B5EF4-FFF2-40B4-BE49-F238E27FC236}">
                <a16:creationId xmlns:a16="http://schemas.microsoft.com/office/drawing/2014/main" id="{1336A456-AB2A-BF45-A680-628AE6AE72E1}"/>
              </a:ext>
            </a:extLst>
          </p:cNvPr>
          <p:cNvCxnSpPr/>
          <p:nvPr/>
        </p:nvCxnSpPr>
        <p:spPr>
          <a:xfrm>
            <a:off x="215617" y="1140557"/>
            <a:ext cx="621600" cy="0"/>
          </a:xfrm>
          <a:prstGeom prst="straightConnector1">
            <a:avLst/>
          </a:prstGeom>
          <a:noFill/>
          <a:ln w="76200" cap="flat" cmpd="sng">
            <a:solidFill>
              <a:srgbClr val="9A6ABA"/>
            </a:solidFill>
            <a:prstDash val="solid"/>
            <a:round/>
            <a:headEnd type="none" w="med" len="med"/>
            <a:tailEnd type="none" w="med" len="med"/>
          </a:ln>
        </p:spPr>
      </p:cxnSp>
      <p:sp>
        <p:nvSpPr>
          <p:cNvPr id="8" name="TextBox 7">
            <a:extLst>
              <a:ext uri="{FF2B5EF4-FFF2-40B4-BE49-F238E27FC236}">
                <a16:creationId xmlns:a16="http://schemas.microsoft.com/office/drawing/2014/main" id="{5EBCA298-29BA-16B9-CFA8-B9E12ECF2433}"/>
              </a:ext>
            </a:extLst>
          </p:cNvPr>
          <p:cNvSpPr txBox="1"/>
          <p:nvPr/>
        </p:nvSpPr>
        <p:spPr>
          <a:xfrm>
            <a:off x="896484" y="996623"/>
            <a:ext cx="7891916" cy="4185761"/>
          </a:xfrm>
          <a:prstGeom prst="rect">
            <a:avLst/>
          </a:prstGeom>
          <a:noFill/>
        </p:spPr>
        <p:txBody>
          <a:bodyPr wrap="square" rtlCol="0">
            <a:spAutoFit/>
          </a:bodyPr>
          <a:lstStyle/>
          <a:p>
            <a:pPr>
              <a:buClr>
                <a:schemeClr val="accent5"/>
              </a:buClr>
            </a:pPr>
            <a:r>
              <a:rPr lang="en-IN"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Logistic Regression </a:t>
            </a:r>
            <a:r>
              <a:rPr lang="en-IN" b="0"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was chosen for its simplicity and effectiveness in binary classification. Cross-validation revealed its superior performance over alternatives like Random Forest and Support Vector Machine.</a:t>
            </a:r>
          </a:p>
          <a:p>
            <a:pPr>
              <a:buClr>
                <a:schemeClr val="accent5"/>
              </a:buClr>
            </a:pPr>
            <a:endParaRPr lang="en-IN" u="sng" dirty="0">
              <a:solidFill>
                <a:schemeClr val="tx2">
                  <a:lumMod val="10000"/>
                </a:schemeClr>
              </a:solidFill>
              <a:latin typeface="Montserrat" pitchFamily="2" charset="77"/>
              <a:ea typeface="Apple Symbols" panose="02000000000000000000" pitchFamily="2" charset="-79"/>
              <a:cs typeface="Apple Symbols" panose="02000000000000000000" pitchFamily="2" charset="-79"/>
            </a:endParaRPr>
          </a:p>
          <a:p>
            <a:pPr>
              <a:buClr>
                <a:schemeClr val="accent5"/>
              </a:buClr>
            </a:pPr>
            <a:r>
              <a:rPr lang="en-IN"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Accuracy : 0.91%,  AUC Score : 0.92%</a:t>
            </a:r>
          </a:p>
          <a:p>
            <a:endParaRPr lang="en-US" dirty="0">
              <a:latin typeface="Montserrat" pitchFamily="2" charset="77"/>
            </a:endParaRPr>
          </a:p>
          <a:p>
            <a:r>
              <a:rPr lang="en-IN"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ARIMA </a:t>
            </a:r>
            <a:r>
              <a:rPr lang="en-IN"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was selected after comparing various forecasting methods like SARIMAX, ETS</a:t>
            </a:r>
            <a:r>
              <a:rPr lang="en-IN"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 and</a:t>
            </a:r>
            <a:r>
              <a:rPr lang="en-IN"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rPr>
              <a:t> Prophet considering its proven performance, simplicity, and interpretability</a:t>
            </a:r>
            <a:r>
              <a:rPr lang="en-IN" b="1" dirty="0">
                <a:solidFill>
                  <a:schemeClr val="tx2">
                    <a:lumMod val="10000"/>
                  </a:schemeClr>
                </a:solidFill>
                <a:latin typeface="Montserrat" pitchFamily="2" charset="77"/>
                <a:ea typeface="Apple Symbols" panose="02000000000000000000" pitchFamily="2" charset="-79"/>
                <a:cs typeface="Apple Symbols" panose="02000000000000000000" pitchFamily="2" charset="-79"/>
              </a:rPr>
              <a:t>.</a:t>
            </a:r>
          </a:p>
          <a:p>
            <a:endParaRPr lang="en-IN" b="1" i="0" dirty="0">
              <a:solidFill>
                <a:schemeClr val="tx2">
                  <a:lumMod val="10000"/>
                </a:schemeClr>
              </a:solidFill>
              <a:effectLst/>
              <a:latin typeface="Montserrat" pitchFamily="2" charset="77"/>
              <a:ea typeface="Apple Symbols" panose="02000000000000000000" pitchFamily="2" charset="-79"/>
              <a:cs typeface="Apple Symbols" panose="02000000000000000000" pitchFamily="2" charset="-79"/>
            </a:endParaRPr>
          </a:p>
          <a:p>
            <a:r>
              <a:rPr lang="en-US" dirty="0">
                <a:solidFill>
                  <a:schemeClr val="tx2">
                    <a:lumMod val="10000"/>
                  </a:schemeClr>
                </a:solidFill>
                <a:latin typeface="Montserrat" pitchFamily="2" charset="77"/>
              </a:rPr>
              <a:t>MSE :244, MAE : 12, RMSE : 15</a:t>
            </a:r>
          </a:p>
          <a:p>
            <a:endParaRPr lang="en-US" u="sng" dirty="0">
              <a:solidFill>
                <a:schemeClr val="tx2">
                  <a:lumMod val="10000"/>
                </a:schemeClr>
              </a:solidFill>
              <a:latin typeface="Montserrat" pitchFamily="2" charset="77"/>
            </a:endParaRPr>
          </a:p>
          <a:p>
            <a:r>
              <a:rPr lang="en-US" b="1" dirty="0">
                <a:solidFill>
                  <a:schemeClr val="tx2">
                    <a:lumMod val="10000"/>
                  </a:schemeClr>
                </a:solidFill>
                <a:latin typeface="Montserrat" pitchFamily="2" charset="77"/>
              </a:rPr>
              <a:t>Agglomerative &amp; K-Means Clustering </a:t>
            </a:r>
            <a:r>
              <a:rPr lang="en-US" dirty="0">
                <a:solidFill>
                  <a:schemeClr val="tx2">
                    <a:lumMod val="10000"/>
                  </a:schemeClr>
                </a:solidFill>
                <a:latin typeface="Montserrat" pitchFamily="2" charset="77"/>
              </a:rPr>
              <a:t>were selected purely based on their performance and suitability</a:t>
            </a:r>
          </a:p>
          <a:p>
            <a:br>
              <a:rPr lang="en-US" dirty="0">
                <a:solidFill>
                  <a:schemeClr val="tx2">
                    <a:lumMod val="10000"/>
                  </a:schemeClr>
                </a:solidFill>
                <a:latin typeface="Montserrat" pitchFamily="2" charset="77"/>
              </a:rPr>
            </a:br>
            <a:r>
              <a:rPr lang="en-US" dirty="0">
                <a:solidFill>
                  <a:schemeClr val="tx2">
                    <a:lumMod val="10000"/>
                  </a:schemeClr>
                </a:solidFill>
                <a:latin typeface="Montserrat" pitchFamily="2" charset="77"/>
              </a:rPr>
              <a:t>Silhouette Scores : 60 &amp; 58</a:t>
            </a:r>
          </a:p>
          <a:p>
            <a:endParaRPr lang="en-US" u="sng" dirty="0">
              <a:solidFill>
                <a:schemeClr val="tx2">
                  <a:lumMod val="10000"/>
                </a:schemeClr>
              </a:solidFill>
              <a:latin typeface="Montserrat" pitchFamily="2" charset="77"/>
            </a:endParaRPr>
          </a:p>
          <a:p>
            <a:endParaRPr lang="en-US" u="sng" dirty="0">
              <a:solidFill>
                <a:schemeClr val="tx2">
                  <a:lumMod val="10000"/>
                </a:schemeClr>
              </a:solidFill>
              <a:latin typeface="Montserrat" pitchFamily="2" charset="77"/>
            </a:endParaRPr>
          </a:p>
          <a:p>
            <a:endParaRPr lang="en-US" dirty="0"/>
          </a:p>
          <a:p>
            <a:endParaRPr lang="en-US" dirty="0"/>
          </a:p>
        </p:txBody>
      </p:sp>
      <p:pic>
        <p:nvPicPr>
          <p:cNvPr id="4" name="Picture 3" descr="A number on a white background&#10;&#10;Description automatically generated">
            <a:extLst>
              <a:ext uri="{FF2B5EF4-FFF2-40B4-BE49-F238E27FC236}">
                <a16:creationId xmlns:a16="http://schemas.microsoft.com/office/drawing/2014/main" id="{0FE74469-97E1-3C74-F7D7-9CD3160CDFB3}"/>
              </a:ext>
            </a:extLst>
          </p:cNvPr>
          <p:cNvPicPr>
            <a:picLocks noChangeAspect="1"/>
          </p:cNvPicPr>
          <p:nvPr/>
        </p:nvPicPr>
        <p:blipFill>
          <a:blip r:embed="rId3"/>
          <a:stretch>
            <a:fillRect/>
          </a:stretch>
        </p:blipFill>
        <p:spPr>
          <a:xfrm>
            <a:off x="3780890" y="3815700"/>
            <a:ext cx="4674741" cy="1064770"/>
          </a:xfrm>
          <a:prstGeom prst="rect">
            <a:avLst/>
          </a:prstGeom>
        </p:spPr>
      </p:pic>
    </p:spTree>
    <p:extLst>
      <p:ext uri="{BB962C8B-B14F-4D97-AF65-F5344CB8AC3E}">
        <p14:creationId xmlns:p14="http://schemas.microsoft.com/office/powerpoint/2010/main" val="397743163"/>
      </p:ext>
    </p:extLst>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1222</Words>
  <Application>Microsoft Macintosh PowerPoint</Application>
  <PresentationFormat>On-screen Show (16:9)</PresentationFormat>
  <Paragraphs>103</Paragraphs>
  <Slides>22</Slides>
  <Notes>22</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Wingdings</vt:lpstr>
      <vt:lpstr>SymbolMT</vt:lpstr>
      <vt:lpstr>Arial</vt:lpstr>
      <vt:lpstr>TimesNewRomanPSMT</vt:lpstr>
      <vt:lpstr>Montserrat ExtraBold</vt:lpstr>
      <vt:lpstr>Apple Symbols</vt:lpstr>
      <vt:lpstr>Montserrat Black</vt:lpstr>
      <vt:lpstr>Montserrat</vt:lpstr>
      <vt:lpstr>NYU Bold</vt:lpstr>
      <vt:lpstr>NYU Bold</vt:lpstr>
      <vt:lpstr>Final Walkthrough</vt:lpstr>
      <vt:lpstr>New York Youth’s Drug Abuse</vt:lpstr>
      <vt:lpstr>PROBLEM AND BACKGROUND  </vt:lpstr>
      <vt:lpstr>DATA SOURCE &amp; TARGET VARIABLES</vt:lpstr>
      <vt:lpstr>PROBLEM AND DATA COLLECTION CHALLENGES! </vt:lpstr>
      <vt:lpstr>DATA  DESCRIPTION</vt:lpstr>
      <vt:lpstr>DATA  PRE-PROCESSING!</vt:lpstr>
      <vt:lpstr>MODELLING TIME !</vt:lpstr>
      <vt:lpstr>MODEL SELECTION…  </vt:lpstr>
      <vt:lpstr>PERFORMANCE… (THE MONEY CHOP)</vt:lpstr>
      <vt:lpstr>“SAVE THE YOUTH  TODAY TO BUILD A BETTER  TOMMORROW. ”</vt:lpstr>
      <vt:lpstr>ASSUMPTIONS &amp; LIMITATIONS!</vt:lpstr>
      <vt:lpstr>PowerPoint Presentation</vt:lpstr>
      <vt:lpstr>FUTURISTIC STEPS!</vt:lpstr>
      <vt:lpstr>HOW CAN WE IMPROVE FURTHER!</vt:lpstr>
      <vt:lpstr>HOW CAN WE IMPROVE FURTHER!</vt:lpstr>
      <vt:lpstr>100%</vt:lpstr>
      <vt:lpstr>BUT WE ARE DATA SCIENTISTS &lt;3 !</vt:lpstr>
      <vt:lpstr>and we can do it! </vt:lpstr>
      <vt:lpstr>Citations &amp; References!   </vt:lpstr>
      <vt:lpstr>Last but not the least, Thank You !  Akanksha &amp; Professor Rumi for the guidance, insights &amp; help throughout the course! </vt:lpstr>
      <vt:lpstr> Sai Nishanth Mettu Praneeth Kumar Thummalapalli Varad Naik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Data Science</dc:title>
  <cp:lastModifiedBy>sainishanth2810@gmail.com</cp:lastModifiedBy>
  <cp:revision>10</cp:revision>
  <dcterms:modified xsi:type="dcterms:W3CDTF">2023-12-12T03:15:52Z</dcterms:modified>
</cp:coreProperties>
</file>